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0"/>
  </p:notesMasterIdLst>
  <p:sldIdLst>
    <p:sldId id="256" r:id="rId2"/>
    <p:sldId id="411" r:id="rId3"/>
    <p:sldId id="407" r:id="rId4"/>
    <p:sldId id="257" r:id="rId5"/>
    <p:sldId id="265" r:id="rId6"/>
    <p:sldId id="267" r:id="rId7"/>
    <p:sldId id="297" r:id="rId8"/>
    <p:sldId id="294" r:id="rId9"/>
    <p:sldId id="408" r:id="rId10"/>
    <p:sldId id="389" r:id="rId11"/>
    <p:sldId id="261" r:id="rId12"/>
    <p:sldId id="266" r:id="rId13"/>
    <p:sldId id="264" r:id="rId14"/>
    <p:sldId id="268" r:id="rId15"/>
    <p:sldId id="415" r:id="rId16"/>
    <p:sldId id="416" r:id="rId17"/>
    <p:sldId id="418" r:id="rId18"/>
    <p:sldId id="419" r:id="rId19"/>
    <p:sldId id="269" r:id="rId20"/>
    <p:sldId id="374" r:id="rId21"/>
    <p:sldId id="405" r:id="rId22"/>
    <p:sldId id="400" r:id="rId23"/>
    <p:sldId id="404" r:id="rId24"/>
    <p:sldId id="391" r:id="rId25"/>
    <p:sldId id="370" r:id="rId26"/>
    <p:sldId id="395" r:id="rId27"/>
    <p:sldId id="399" r:id="rId28"/>
    <p:sldId id="402" r:id="rId29"/>
    <p:sldId id="398" r:id="rId30"/>
    <p:sldId id="348" r:id="rId31"/>
    <p:sldId id="286" r:id="rId32"/>
    <p:sldId id="403" r:id="rId33"/>
    <p:sldId id="384" r:id="rId34"/>
    <p:sldId id="315" r:id="rId35"/>
    <p:sldId id="316" r:id="rId36"/>
    <p:sldId id="412" r:id="rId37"/>
    <p:sldId id="414" r:id="rId38"/>
    <p:sldId id="413" r:id="rId39"/>
  </p:sldIdLst>
  <p:sldSz cx="12192000" cy="6858000"/>
  <p:notesSz cx="7315200" cy="96012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84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AC3"/>
    <a:srgbClr val="5B9BD5"/>
    <a:srgbClr val="00B0F0"/>
    <a:srgbClr val="CF8B0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044DF94-7B0A-4C0E-9040-F52834765404}" v="16" dt="2019-06-17T18:34:33.46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652" autoAdjust="0"/>
    <p:restoredTop sz="84408" autoAdjust="0"/>
  </p:normalViewPr>
  <p:slideViewPr>
    <p:cSldViewPr snapToGrid="0">
      <p:cViewPr varScale="1">
        <p:scale>
          <a:sx n="46" d="100"/>
          <a:sy n="46" d="100"/>
        </p:scale>
        <p:origin x="72" y="125"/>
      </p:cViewPr>
      <p:guideLst>
        <p:guide orient="horz" pos="2184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71" d="100"/>
          <a:sy n="71" d="100"/>
        </p:scale>
        <p:origin x="816" y="5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notesMaster" Target="notesMasters/notesMaster1.xml"/><Relationship Id="rId45" Type="http://schemas.microsoft.com/office/2015/10/relationships/revisionInfo" Target="revisionInfo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143587" y="0"/>
            <a:ext cx="3169920" cy="481727"/>
          </a:xfrm>
          <a:prstGeom prst="rect">
            <a:avLst/>
          </a:prstGeom>
        </p:spPr>
        <p:txBody>
          <a:bodyPr vert="horz" lIns="96661" tIns="48331" rIns="96661" bIns="48331" rtlCol="0"/>
          <a:lstStyle>
            <a:lvl1pPr algn="r">
              <a:defRPr sz="1300"/>
            </a:lvl1pPr>
          </a:lstStyle>
          <a:p>
            <a:fld id="{2804A5CD-8746-45B3-8214-ECC8D28039C6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777875" y="1200150"/>
            <a:ext cx="5759450" cy="3240088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6661" tIns="48331" rIns="96661" bIns="48331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31520" y="4620577"/>
            <a:ext cx="5852160" cy="3780473"/>
          </a:xfrm>
          <a:prstGeom prst="rect">
            <a:avLst/>
          </a:prstGeom>
        </p:spPr>
        <p:txBody>
          <a:bodyPr vert="horz" lIns="96661" tIns="48331" rIns="96661" bIns="48331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l">
              <a:defRPr sz="13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143587" y="9119474"/>
            <a:ext cx="3169920" cy="481726"/>
          </a:xfrm>
          <a:prstGeom prst="rect">
            <a:avLst/>
          </a:prstGeom>
        </p:spPr>
        <p:txBody>
          <a:bodyPr vert="horz" lIns="96661" tIns="48331" rIns="96661" bIns="48331" rtlCol="0" anchor="b"/>
          <a:lstStyle>
            <a:lvl1pPr algn="r">
              <a:defRPr sz="1300"/>
            </a:lvl1pPr>
          </a:lstStyle>
          <a:p>
            <a:fld id="{7EDC837A-11BA-41D0-AB85-8EF7236CB99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29921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261655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0056394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FB1031-4CC8-4D64-8B1C-4EF75CCA5453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529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43535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272207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67367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049792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1451093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Source</a:t>
            </a:r>
            <a:r>
              <a:rPr lang="en-US" baseline="0" dirty="0"/>
              <a:t> temps down to 20F if source fluid allows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681846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266563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731620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</a:t>
            </a:r>
            <a:r>
              <a:rPr lang="en-US" baseline="0" dirty="0"/>
              <a:t> heat pumps with storage to reduce equipment size</a:t>
            </a:r>
          </a:p>
          <a:p>
            <a:endParaRPr lang="en-US" baseline="0" dirty="0"/>
          </a:p>
          <a:p>
            <a:r>
              <a:rPr lang="en-US" baseline="0" dirty="0"/>
              <a:t>Daily recovery rather than hourly</a:t>
            </a:r>
          </a:p>
          <a:p>
            <a:endParaRPr lang="en-US" baseline="0" dirty="0"/>
          </a:p>
          <a:p>
            <a:r>
              <a:rPr lang="en-US" baseline="0" dirty="0"/>
              <a:t>Heat pumps cover total daily usage, tanks provide for peak loads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3664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39205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49874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Combine</a:t>
            </a:r>
            <a:r>
              <a:rPr lang="en-US" baseline="0" dirty="0"/>
              <a:t> heat pumps with storage to reduce equipment size</a:t>
            </a:r>
          </a:p>
          <a:p>
            <a:endParaRPr lang="en-US" baseline="0" dirty="0"/>
          </a:p>
          <a:p>
            <a:r>
              <a:rPr lang="en-US" baseline="0" dirty="0"/>
              <a:t>Daily recovery rather than hourly</a:t>
            </a:r>
          </a:p>
          <a:p>
            <a:endParaRPr lang="en-US" baseline="0" dirty="0"/>
          </a:p>
          <a:p>
            <a:r>
              <a:rPr lang="en-US" baseline="0" dirty="0"/>
              <a:t>Heat pumps cover total daily usage, tanks provide for peak loads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633518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E-TCV</a:t>
            </a:r>
            <a:r>
              <a:rPr lang="en-US" baseline="0" dirty="0"/>
              <a:t> valve is what we do differently</a:t>
            </a:r>
          </a:p>
          <a:p>
            <a:endParaRPr lang="en-US" baseline="0" dirty="0"/>
          </a:p>
          <a:p>
            <a:r>
              <a:rPr lang="en-US" baseline="0" dirty="0"/>
              <a:t>Meters domestic water flow, 100 degree lifts, constant output temperature</a:t>
            </a:r>
          </a:p>
          <a:p>
            <a:endParaRPr lang="en-US" baseline="0" dirty="0"/>
          </a:p>
          <a:p>
            <a:r>
              <a:rPr lang="en-US" baseline="0" dirty="0"/>
              <a:t>Circulator pump to tanks and back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62017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7848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94199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336290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129170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777875" y="1200150"/>
            <a:ext cx="5759450" cy="32400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EDC837A-11BA-41D0-AB85-8EF7236CB99B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6573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ctr">
            <a:normAutofit/>
          </a:bodyPr>
          <a:lstStyle>
            <a:lvl1pPr algn="ctr"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2107-47F4-462F-A62B-6679F1124C2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39E1-D83B-4ACF-BA22-BC7523FBB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3677576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2107-47F4-462F-A62B-6679F1124C2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39E1-D83B-4ACF-BA22-BC7523FBB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983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2107-47F4-462F-A62B-6679F1124C2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39E1-D83B-4ACF-BA22-BC7523FBB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0843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699715"/>
            <a:ext cx="10515600" cy="1005289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2107-47F4-462F-A62B-6679F1124C2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39E1-D83B-4ACF-BA22-BC7523FBB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99345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>
            <a:normAutofit/>
          </a:bodyPr>
          <a:lstStyle>
            <a:lvl1pPr>
              <a:defRPr sz="33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2107-47F4-462F-A62B-6679F1124C2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39E1-D83B-4ACF-BA22-BC7523FBB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16783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2107-47F4-462F-A62B-6679F1124C2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39E1-D83B-4ACF-BA22-BC7523FBB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23791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2107-47F4-462F-A62B-6679F1124C2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39E1-D83B-4ACF-BA22-BC7523FBB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25022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2107-47F4-462F-A62B-6679F1124C2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39E1-D83B-4ACF-BA22-BC7523FBB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98876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2107-47F4-462F-A62B-6679F1124C2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39E1-D83B-4ACF-BA22-BC7523FBB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25038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2107-47F4-462F-A62B-6679F1124C2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39E1-D83B-4ACF-BA22-BC7523FBB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094188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B52107-47F4-462F-A62B-6679F1124C2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4539E1-D83B-4ACF-BA22-BC7523FBB5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4641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821635"/>
            <a:ext cx="10515600" cy="108019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916431"/>
            <a:ext cx="10515600" cy="426053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B52107-47F4-462F-A62B-6679F1124C2A}" type="datetimeFigureOut">
              <a:rPr lang="en-US" smtClean="0"/>
              <a:t>11/13/2019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4539E1-D83B-4ACF-BA22-BC7523FBB5BC}" type="slidenum">
              <a:rPr lang="en-US" smtClean="0"/>
              <a:t>‹#›</a:t>
            </a:fld>
            <a:endParaRPr lang="en-US"/>
          </a:p>
        </p:txBody>
      </p:sp>
      <p:sp>
        <p:nvSpPr>
          <p:cNvPr id="7" name="Rectangle 6"/>
          <p:cNvSpPr/>
          <p:nvPr userDrawn="1"/>
        </p:nvSpPr>
        <p:spPr>
          <a:xfrm>
            <a:off x="0" y="-1"/>
            <a:ext cx="12192000" cy="948579"/>
          </a:xfrm>
          <a:prstGeom prst="rect">
            <a:avLst/>
          </a:prstGeom>
          <a:solidFill>
            <a:srgbClr val="007AC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7EE3435-D0AC-46AD-A0D7-03CBA9F0D493}"/>
              </a:ext>
            </a:extLst>
          </p:cNvPr>
          <p:cNvSpPr/>
          <p:nvPr userDrawn="1"/>
        </p:nvSpPr>
        <p:spPr>
          <a:xfrm>
            <a:off x="8793627" y="0"/>
            <a:ext cx="3375590" cy="947504"/>
          </a:xfrm>
          <a:custGeom>
            <a:avLst/>
            <a:gdLst>
              <a:gd name="connsiteX0" fmla="*/ 2589376 w 2589376"/>
              <a:gd name="connsiteY0" fmla="*/ 0 h 1153682"/>
              <a:gd name="connsiteX1" fmla="*/ 2196269 w 2589376"/>
              <a:gd name="connsiteY1" fmla="*/ 1153682 h 1153682"/>
              <a:gd name="connsiteX2" fmla="*/ 0 w 2589376"/>
              <a:gd name="connsiteY2" fmla="*/ 1153682 h 1153682"/>
              <a:gd name="connsiteX3" fmla="*/ 1153682 w 2589376"/>
              <a:gd name="connsiteY3" fmla="*/ 0 h 1153682"/>
              <a:gd name="connsiteX4" fmla="*/ 2589376 w 2589376"/>
              <a:gd name="connsiteY4" fmla="*/ 0 h 1153682"/>
              <a:gd name="connsiteX0" fmla="*/ 2589376 w 2589376"/>
              <a:gd name="connsiteY0" fmla="*/ 0 h 1153682"/>
              <a:gd name="connsiteX1" fmla="*/ 2196269 w 2589376"/>
              <a:gd name="connsiteY1" fmla="*/ 1153682 h 1153682"/>
              <a:gd name="connsiteX2" fmla="*/ 0 w 2589376"/>
              <a:gd name="connsiteY2" fmla="*/ 1153682 h 1153682"/>
              <a:gd name="connsiteX3" fmla="*/ 662028 w 2589376"/>
              <a:gd name="connsiteY3" fmla="*/ 0 h 1153682"/>
              <a:gd name="connsiteX4" fmla="*/ 2589376 w 2589376"/>
              <a:gd name="connsiteY4" fmla="*/ 0 h 115368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2589376" h="1153682">
                <a:moveTo>
                  <a:pt x="2589376" y="0"/>
                </a:moveTo>
                <a:lnTo>
                  <a:pt x="2196269" y="1153682"/>
                </a:lnTo>
                <a:lnTo>
                  <a:pt x="0" y="1153682"/>
                </a:lnTo>
                <a:lnTo>
                  <a:pt x="662028" y="0"/>
                </a:lnTo>
                <a:lnTo>
                  <a:pt x="2589376" y="0"/>
                </a:lnTo>
                <a:close/>
              </a:path>
            </a:pathLst>
          </a:cu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30209" y="136523"/>
            <a:ext cx="2020147" cy="632212"/>
          </a:xfrm>
          <a:prstGeom prst="rect">
            <a:avLst/>
          </a:prstGeom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CABFA0DE-038F-49C5-91AC-07E7240362DE}"/>
              </a:ext>
            </a:extLst>
          </p:cNvPr>
          <p:cNvSpPr/>
          <p:nvPr userDrawn="1"/>
        </p:nvSpPr>
        <p:spPr>
          <a:xfrm>
            <a:off x="0" y="6657176"/>
            <a:ext cx="12192000" cy="200824"/>
          </a:xfrm>
          <a:prstGeom prst="rect">
            <a:avLst/>
          </a:prstGeom>
          <a:solidFill>
            <a:srgbClr val="007AC3"/>
          </a:solidFill>
          <a:ln>
            <a:solidFill>
              <a:srgbClr val="007AC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F42CEA6B-37B0-4229-A7C5-594C885997E3}"/>
              </a:ext>
            </a:extLst>
          </p:cNvPr>
          <p:cNvSpPr/>
          <p:nvPr userDrawn="1"/>
        </p:nvSpPr>
        <p:spPr>
          <a:xfrm>
            <a:off x="0" y="6574917"/>
            <a:ext cx="12192000" cy="81185"/>
          </a:xfrm>
          <a:prstGeom prst="rect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7683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36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Calibri" panose="020F0502020204030204" pitchFamily="34" charset="0"/>
          <a:ea typeface="+mn-ea"/>
          <a:cs typeface="Calibri" panose="020F0502020204030204" pitchFamily="34" charset="0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8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2821" y="3981755"/>
            <a:ext cx="4026356" cy="1305515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270FEF0D-0FBE-40DC-BD74-19FF1DC2B2B2}"/>
              </a:ext>
            </a:extLst>
          </p:cNvPr>
          <p:cNvSpPr txBox="1">
            <a:spLocks/>
          </p:cNvSpPr>
          <p:nvPr/>
        </p:nvSpPr>
        <p:spPr>
          <a:xfrm>
            <a:off x="1346737" y="1570730"/>
            <a:ext cx="9498525" cy="2072852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 algn="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9600" b="0" kern="1200" spc="-300">
                <a:gradFill flip="none" rotWithShape="1">
                  <a:gsLst>
                    <a:gs pos="32000">
                      <a:schemeClr val="tx1">
                        <a:lumMod val="89000"/>
                      </a:schemeClr>
                    </a:gs>
                    <a:gs pos="0">
                      <a:schemeClr val="bg1">
                        <a:lumMod val="41000"/>
                        <a:lumOff val="59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8100000" scaled="1"/>
                  <a:tileRect/>
                </a:gradFill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pPr algn="ctr">
              <a:lnSpc>
                <a:spcPct val="125000"/>
              </a:lnSpc>
              <a:spcBef>
                <a:spcPts val="1800"/>
              </a:spcBef>
            </a:pPr>
            <a:r>
              <a:rPr lang="en-US" sz="5400" dirty="0">
                <a:solidFill>
                  <a:schemeClr val="tx1"/>
                </a:solidFill>
                <a:effectLst/>
                <a:latin typeface="BankGothic Md BT" panose="020B0807020203060204" pitchFamily="34" charset="0"/>
                <a:cs typeface="Calibri Light" panose="020F0302020204030204" pitchFamily="34" charset="0"/>
              </a:rPr>
              <a:t>Large-scale Commercial</a:t>
            </a:r>
            <a:br>
              <a:rPr lang="en-US" sz="5400" dirty="0">
                <a:solidFill>
                  <a:schemeClr val="tx1"/>
                </a:solidFill>
                <a:effectLst/>
                <a:latin typeface="BankGothic Md BT" panose="020B0807020203060204" pitchFamily="34" charset="0"/>
                <a:cs typeface="Calibri Light" panose="020F0302020204030204" pitchFamily="34" charset="0"/>
              </a:rPr>
            </a:br>
            <a:r>
              <a:rPr lang="en-US" sz="5400" dirty="0">
                <a:solidFill>
                  <a:schemeClr val="tx1"/>
                </a:solidFill>
                <a:effectLst/>
                <a:latin typeface="BankGothic Md BT" panose="020B0807020203060204" pitchFamily="34" charset="0"/>
                <a:cs typeface="Calibri Light" panose="020F0302020204030204" pitchFamily="34" charset="0"/>
              </a:rPr>
              <a:t>Heat Pump Water Heaters</a:t>
            </a:r>
          </a:p>
        </p:txBody>
      </p:sp>
    </p:spTree>
    <p:extLst>
      <p:ext uri="{BB962C8B-B14F-4D97-AF65-F5344CB8AC3E}">
        <p14:creationId xmlns:p14="http://schemas.microsoft.com/office/powerpoint/2010/main" val="297001265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>
            <a:spLocks noGrp="1"/>
          </p:cNvSpPr>
          <p:nvPr>
            <p:ph type="title"/>
          </p:nvPr>
        </p:nvSpPr>
        <p:spPr>
          <a:xfrm>
            <a:off x="643976" y="-72324"/>
            <a:ext cx="7886700" cy="1005289"/>
          </a:xfrm>
        </p:spPr>
        <p:txBody>
          <a:bodyPr>
            <a:normAutofit/>
          </a:bodyPr>
          <a:lstStyle/>
          <a:p>
            <a:r>
              <a:rPr lang="en-US" sz="3200" dirty="0">
                <a:solidFill>
                  <a:schemeClr val="bg1"/>
                </a:solidFill>
                <a:latin typeface="BankGothic Md BT" panose="020B0807020203060204" pitchFamily="34" charset="0"/>
              </a:rPr>
              <a:t>Single vs Multi Pass Heating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60F094DF-7E20-4B8B-8682-1555DF431854}"/>
              </a:ext>
            </a:extLst>
          </p:cNvPr>
          <p:cNvGrpSpPr/>
          <p:nvPr/>
        </p:nvGrpSpPr>
        <p:grpSpPr>
          <a:xfrm>
            <a:off x="3133249" y="2242943"/>
            <a:ext cx="6380519" cy="3098518"/>
            <a:chOff x="1003507" y="2091732"/>
            <a:chExt cx="7136986" cy="3651663"/>
          </a:xfrm>
        </p:grpSpPr>
        <p:grpSp>
          <p:nvGrpSpPr>
            <p:cNvPr id="2" name="Group 1">
              <a:extLst>
                <a:ext uri="{FF2B5EF4-FFF2-40B4-BE49-F238E27FC236}">
                  <a16:creationId xmlns:a16="http://schemas.microsoft.com/office/drawing/2014/main" id="{2F3120B7-B7EB-4EE3-8F5C-94A5E0B2BE6F}"/>
                </a:ext>
              </a:extLst>
            </p:cNvPr>
            <p:cNvGrpSpPr/>
            <p:nvPr/>
          </p:nvGrpSpPr>
          <p:grpSpPr>
            <a:xfrm>
              <a:off x="1003507" y="2091732"/>
              <a:ext cx="7136986" cy="3651663"/>
              <a:chOff x="-913783" y="2180223"/>
              <a:chExt cx="7136986" cy="3651663"/>
            </a:xfrm>
          </p:grpSpPr>
          <p:grpSp>
            <p:nvGrpSpPr>
              <p:cNvPr id="12" name="Group 11"/>
              <p:cNvGrpSpPr/>
              <p:nvPr/>
            </p:nvGrpSpPr>
            <p:grpSpPr>
              <a:xfrm>
                <a:off x="-913783" y="2180223"/>
                <a:ext cx="5868745" cy="3651663"/>
                <a:chOff x="-939183" y="2167523"/>
                <a:chExt cx="5868745" cy="3651663"/>
              </a:xfrm>
            </p:grpSpPr>
            <p:sp>
              <p:nvSpPr>
                <p:cNvPr id="48" name="Rectangle 47"/>
                <p:cNvSpPr/>
                <p:nvPr/>
              </p:nvSpPr>
              <p:spPr>
                <a:xfrm flipH="1">
                  <a:off x="4214637" y="5174137"/>
                  <a:ext cx="714925" cy="381019"/>
                </a:xfrm>
                <a:prstGeom prst="rect">
                  <a:avLst/>
                </a:prstGeom>
                <a:solidFill>
                  <a:srgbClr val="CF8B03"/>
                </a:solidFill>
                <a:ln w="12700" cap="flat" cmpd="sng" algn="ctr">
                  <a:solidFill>
                    <a:srgbClr val="CF8B03"/>
                  </a:solidFill>
                  <a:prstDash val="solid"/>
                  <a:miter lim="800000"/>
                </a:ln>
                <a:effectLst/>
              </p:spPr>
              <p:txBody>
                <a:bodyPr rtlCol="0" anchor="ctr"/>
                <a:lstStyle/>
                <a:p>
                  <a:pPr algn="ctr" defTabSz="457200">
                    <a:defRPr/>
                  </a:pPr>
                  <a:endParaRPr lang="en-US" kern="0">
                    <a:solidFill>
                      <a:prstClr val="white"/>
                    </a:solidFill>
                    <a:latin typeface="Corbel" panose="020B0503020204020204"/>
                  </a:endParaRPr>
                </a:p>
              </p:txBody>
            </p:sp>
            <p:grpSp>
              <p:nvGrpSpPr>
                <p:cNvPr id="43" name="Group 42"/>
                <p:cNvGrpSpPr/>
                <p:nvPr/>
              </p:nvGrpSpPr>
              <p:grpSpPr>
                <a:xfrm>
                  <a:off x="-939183" y="2167523"/>
                  <a:ext cx="5868745" cy="3651663"/>
                  <a:chOff x="776252" y="4896553"/>
                  <a:chExt cx="2054423" cy="948877"/>
                </a:xfrm>
              </p:grpSpPr>
              <p:sp>
                <p:nvSpPr>
                  <p:cNvPr id="44" name="Rectangle 43"/>
                  <p:cNvSpPr/>
                  <p:nvPr/>
                </p:nvSpPr>
                <p:spPr>
                  <a:xfrm flipH="1">
                    <a:off x="2580407" y="4997784"/>
                    <a:ext cx="250268" cy="99007"/>
                  </a:xfrm>
                  <a:prstGeom prst="rect">
                    <a:avLst/>
                  </a:prstGeom>
                  <a:solidFill>
                    <a:srgbClr val="CF8B03"/>
                  </a:solidFill>
                  <a:ln w="12700" cap="flat" cmpd="sng" algn="ctr">
                    <a:solidFill>
                      <a:srgbClr val="CF8B03"/>
                    </a:solidFill>
                    <a:prstDash val="solid"/>
                    <a:miter lim="800000"/>
                  </a:ln>
                  <a:effectLst/>
                </p:spPr>
                <p:txBody>
                  <a:bodyPr rtlCol="0" anchor="ctr"/>
                  <a:lstStyle/>
                  <a:p>
                    <a:pPr algn="ctr" defTabSz="457200">
                      <a:defRPr/>
                    </a:pPr>
                    <a:endParaRPr lang="en-US" kern="0">
                      <a:solidFill>
                        <a:prstClr val="white"/>
                      </a:solidFill>
                      <a:latin typeface="Corbel" panose="020B0503020204020204"/>
                    </a:endParaRPr>
                  </a:p>
                </p:txBody>
              </p:sp>
              <p:sp>
                <p:nvSpPr>
                  <p:cNvPr id="47" name="Rectangle 46"/>
                  <p:cNvSpPr/>
                  <p:nvPr/>
                </p:nvSpPr>
                <p:spPr>
                  <a:xfrm flipH="1">
                    <a:off x="776252" y="4896553"/>
                    <a:ext cx="1888239" cy="948877"/>
                  </a:xfrm>
                  <a:prstGeom prst="rect">
                    <a:avLst/>
                  </a:prstGeom>
                  <a:solidFill>
                    <a:schemeClr val="bg2">
                      <a:lumMod val="90000"/>
                    </a:schemeClr>
                  </a:solidFill>
                  <a:ln w="12700" cap="flat" cmpd="sng" algn="ctr">
                    <a:solidFill>
                      <a:sysClr val="windowText" lastClr="000000"/>
                    </a:solidFill>
                    <a:prstDash val="solid"/>
                    <a:miter lim="800000"/>
                  </a:ln>
                  <a:effectLst/>
                </p:spPr>
                <p:txBody>
                  <a:bodyPr anchor="ctr"/>
                  <a:lstStyle/>
                  <a:p>
                    <a:pPr algn="ctr" defTabSz="457200">
                      <a:defRPr/>
                    </a:pPr>
                    <a:endParaRPr lang="en-US" kern="0" dirty="0">
                      <a:solidFill>
                        <a:prstClr val="white"/>
                      </a:solidFill>
                      <a:latin typeface="Corbel" panose="020B0503020204020204"/>
                    </a:endParaRPr>
                  </a:p>
                </p:txBody>
              </p:sp>
            </p:grpSp>
          </p:grpSp>
          <p:cxnSp>
            <p:nvCxnSpPr>
              <p:cNvPr id="118" name="Straight Arrow Connector 117"/>
              <p:cNvCxnSpPr>
                <a:cxnSpLocks/>
              </p:cNvCxnSpPr>
              <p:nvPr/>
            </p:nvCxnSpPr>
            <p:spPr>
              <a:xfrm flipH="1">
                <a:off x="2654710" y="5371397"/>
                <a:ext cx="3568493" cy="0"/>
              </a:xfrm>
              <a:prstGeom prst="straightConnector1">
                <a:avLst/>
              </a:prstGeom>
              <a:ln w="95250">
                <a:solidFill>
                  <a:srgbClr val="007AC3"/>
                </a:soli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9" name="TextBox 68"/>
              <p:cNvSpPr txBox="1">
                <a:spLocks noChangeAspect="1"/>
              </p:cNvSpPr>
              <p:nvPr/>
            </p:nvSpPr>
            <p:spPr>
              <a:xfrm flipH="1">
                <a:off x="2975257" y="4349844"/>
                <a:ext cx="1124604" cy="83425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2000" kern="0" dirty="0">
                    <a:cs typeface="Calibri" panose="020F0502020204030204" pitchFamily="34" charset="0"/>
                  </a:rPr>
                  <a:t>Internal</a:t>
                </a:r>
              </a:p>
              <a:p>
                <a:pPr algn="ctr">
                  <a:defRPr/>
                </a:pPr>
                <a:r>
                  <a:rPr lang="en-US" sz="2000" kern="0" dirty="0">
                    <a:cs typeface="Calibri" panose="020F0502020204030204" pitchFamily="34" charset="0"/>
                  </a:rPr>
                  <a:t>Pump</a:t>
                </a:r>
              </a:p>
            </p:txBody>
          </p:sp>
          <p:cxnSp>
            <p:nvCxnSpPr>
              <p:cNvPr id="33" name="Straight Connector 32"/>
              <p:cNvCxnSpPr>
                <a:cxnSpLocks/>
                <a:endCxn id="85" idx="3"/>
              </p:cNvCxnSpPr>
              <p:nvPr/>
            </p:nvCxnSpPr>
            <p:spPr>
              <a:xfrm>
                <a:off x="2654710" y="2764343"/>
                <a:ext cx="555683" cy="0"/>
              </a:xfrm>
              <a:prstGeom prst="line">
                <a:avLst/>
              </a:prstGeom>
              <a:noFill/>
              <a:ln w="95250" cap="flat" cmpd="sng" algn="ctr">
                <a:solidFill>
                  <a:srgbClr val="FF0000"/>
                </a:solidFill>
                <a:prstDash val="solid"/>
                <a:miter lim="800000"/>
              </a:ln>
              <a:effectLst/>
            </p:spPr>
          </p:cxnSp>
          <p:cxnSp>
            <p:nvCxnSpPr>
              <p:cNvPr id="70" name="Straight Connector 69"/>
              <p:cNvCxnSpPr/>
              <p:nvPr/>
            </p:nvCxnSpPr>
            <p:spPr>
              <a:xfrm>
                <a:off x="3686722" y="2761499"/>
                <a:ext cx="2536480" cy="0"/>
              </a:xfrm>
              <a:prstGeom prst="line">
                <a:avLst/>
              </a:prstGeom>
              <a:noFill/>
              <a:ln w="95250" cap="flat" cmpd="sng" algn="ctr">
                <a:solidFill>
                  <a:srgbClr val="FF0000"/>
                </a:solidFill>
                <a:prstDash val="solid"/>
                <a:miter lim="800000"/>
                <a:tailEnd type="triangle"/>
              </a:ln>
              <a:effectLst/>
            </p:spPr>
          </p:cxnSp>
          <p:grpSp>
            <p:nvGrpSpPr>
              <p:cNvPr id="80" name="Group 79"/>
              <p:cNvGrpSpPr/>
              <p:nvPr/>
            </p:nvGrpSpPr>
            <p:grpSpPr>
              <a:xfrm>
                <a:off x="3210393" y="2403456"/>
                <a:ext cx="512027" cy="495374"/>
                <a:chOff x="6965165" y="2933700"/>
                <a:chExt cx="512027" cy="495374"/>
              </a:xfrm>
            </p:grpSpPr>
            <p:grpSp>
              <p:nvGrpSpPr>
                <p:cNvPr id="81" name="Group 80"/>
                <p:cNvGrpSpPr>
                  <a:grpSpLocks noChangeAspect="1"/>
                </p:cNvGrpSpPr>
                <p:nvPr/>
              </p:nvGrpSpPr>
              <p:grpSpPr>
                <a:xfrm flipH="1">
                  <a:off x="6965165" y="3160100"/>
                  <a:ext cx="512027" cy="268974"/>
                  <a:chOff x="3576680" y="1140976"/>
                  <a:chExt cx="631178" cy="323682"/>
                </a:xfrm>
                <a:solidFill>
                  <a:schemeClr val="tx1"/>
                </a:solidFill>
              </p:grpSpPr>
              <p:sp>
                <p:nvSpPr>
                  <p:cNvPr id="84" name="Isosceles Triangle 83"/>
                  <p:cNvSpPr/>
                  <p:nvPr/>
                </p:nvSpPr>
                <p:spPr>
                  <a:xfrm rot="5400000">
                    <a:off x="3584772" y="1132885"/>
                    <a:ext cx="323681" cy="339865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  <p:sp>
                <p:nvSpPr>
                  <p:cNvPr id="85" name="Isosceles Triangle 84"/>
                  <p:cNvSpPr/>
                  <p:nvPr/>
                </p:nvSpPr>
                <p:spPr>
                  <a:xfrm rot="16200000" flipH="1">
                    <a:off x="3876085" y="1132884"/>
                    <a:ext cx="323681" cy="339865"/>
                  </a:xfrm>
                  <a:prstGeom prst="triangle">
                    <a:avLst/>
                  </a:prstGeom>
                  <a:grpFill/>
                  <a:ln>
                    <a:solidFill>
                      <a:schemeClr val="tx1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/>
                  </a:p>
                </p:txBody>
              </p:sp>
            </p:grpSp>
            <p:cxnSp>
              <p:nvCxnSpPr>
                <p:cNvPr id="82" name="Straight Connector 81"/>
                <p:cNvCxnSpPr/>
                <p:nvPr/>
              </p:nvCxnSpPr>
              <p:spPr>
                <a:xfrm flipV="1">
                  <a:off x="7218851" y="2978150"/>
                  <a:ext cx="0" cy="309317"/>
                </a:xfrm>
                <a:prstGeom prst="line">
                  <a:avLst/>
                </a:prstGeom>
                <a:ln w="15875">
                  <a:solidFill>
                    <a:schemeClr val="tx1"/>
                  </a:solidFill>
                </a:ln>
              </p:spPr>
              <p:style>
                <a:lnRef idx="1">
                  <a:schemeClr val="accent1"/>
                </a:lnRef>
                <a:fillRef idx="0">
                  <a:schemeClr val="accent1"/>
                </a:fillRef>
                <a:effectRef idx="0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83" name="Rectangle 82"/>
                <p:cNvSpPr/>
                <p:nvPr/>
              </p:nvSpPr>
              <p:spPr>
                <a:xfrm>
                  <a:off x="7089189" y="2933700"/>
                  <a:ext cx="279337" cy="114300"/>
                </a:xfrm>
                <a:prstGeom prst="rect">
                  <a:avLst/>
                </a:prstGeom>
                <a:solidFill>
                  <a:schemeClr val="tx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  <p:sp>
            <p:nvSpPr>
              <p:cNvPr id="97" name="TextBox 96"/>
              <p:cNvSpPr txBox="1">
                <a:spLocks noChangeAspect="1"/>
              </p:cNvSpPr>
              <p:nvPr/>
            </p:nvSpPr>
            <p:spPr>
              <a:xfrm flipH="1">
                <a:off x="3037061" y="2931769"/>
                <a:ext cx="889714" cy="471537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2000" kern="0" dirty="0">
                    <a:cs typeface="Calibri" panose="020F0502020204030204" pitchFamily="34" charset="0"/>
                  </a:rPr>
                  <a:t>E-TCV</a:t>
                </a:r>
              </a:p>
            </p:txBody>
          </p:sp>
          <p:cxnSp>
            <p:nvCxnSpPr>
              <p:cNvPr id="116" name="Straight Arrow Connector 115"/>
              <p:cNvCxnSpPr/>
              <p:nvPr/>
            </p:nvCxnSpPr>
            <p:spPr>
              <a:xfrm>
                <a:off x="2696010" y="2715800"/>
                <a:ext cx="0" cy="2702719"/>
              </a:xfrm>
              <a:prstGeom prst="straightConnector1">
                <a:avLst/>
              </a:prstGeom>
              <a:ln w="95250">
                <a:gradFill>
                  <a:gsLst>
                    <a:gs pos="0">
                      <a:srgbClr val="FF0000"/>
                    </a:gs>
                    <a:gs pos="100000">
                      <a:srgbClr val="007AC3"/>
                    </a:gs>
                  </a:gsLst>
                  <a:lin ang="5400000" scaled="1"/>
                </a:gradFill>
                <a:tailEnd type="none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grpSp>
            <p:nvGrpSpPr>
              <p:cNvPr id="60" name="Group 59"/>
              <p:cNvGrpSpPr/>
              <p:nvPr/>
            </p:nvGrpSpPr>
            <p:grpSpPr>
              <a:xfrm>
                <a:off x="3255033" y="5089154"/>
                <a:ext cx="565052" cy="562530"/>
                <a:chOff x="6595233" y="1445824"/>
                <a:chExt cx="464919" cy="444838"/>
              </a:xfrm>
            </p:grpSpPr>
            <p:sp>
              <p:nvSpPr>
                <p:cNvPr id="61" name="Oval 60"/>
                <p:cNvSpPr/>
                <p:nvPr/>
              </p:nvSpPr>
              <p:spPr>
                <a:xfrm>
                  <a:off x="6595233" y="1445824"/>
                  <a:ext cx="464919" cy="444838"/>
                </a:xfrm>
                <a:prstGeom prst="ellipse">
                  <a:avLst/>
                </a:prstGeom>
                <a:solidFill>
                  <a:schemeClr val="bg1"/>
                </a:solidFill>
                <a:ln>
                  <a:solidFill>
                    <a:schemeClr val="tx1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62" name="Isosceles Triangle 61"/>
                <p:cNvSpPr/>
                <p:nvPr/>
              </p:nvSpPr>
              <p:spPr>
                <a:xfrm rot="16200000" flipH="1">
                  <a:off x="6614654" y="1531339"/>
                  <a:ext cx="345439" cy="273809"/>
                </a:xfrm>
                <a:prstGeom prst="triangle">
                  <a:avLst/>
                </a:prstGeom>
                <a:solidFill>
                  <a:schemeClr val="tx1"/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</p:grpSp>
        </p:grpSp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5B241A65-A546-4C67-9C65-CD140132DFCB}"/>
                </a:ext>
              </a:extLst>
            </p:cNvPr>
            <p:cNvSpPr/>
            <p:nvPr/>
          </p:nvSpPr>
          <p:spPr>
            <a:xfrm flipH="1">
              <a:off x="1137537" y="2240348"/>
              <a:ext cx="3154459" cy="3354430"/>
            </a:xfrm>
            <a:prstGeom prst="rect">
              <a:avLst/>
            </a:prstGeom>
            <a:solidFill>
              <a:schemeClr val="accent1">
                <a:lumMod val="60000"/>
                <a:lumOff val="40000"/>
              </a:scheme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algn="ctr" defTabSz="457200">
                <a:defRPr/>
              </a:pPr>
              <a:endParaRPr lang="en-US" kern="0" dirty="0">
                <a:solidFill>
                  <a:prstClr val="white"/>
                </a:solidFill>
                <a:latin typeface="Corbel" panose="020B0503020204020204"/>
              </a:endParaRPr>
            </a:p>
          </p:txBody>
        </p:sp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97AAB946-E06B-4556-A63C-962646D261E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4332" y="2598776"/>
              <a:ext cx="2628356" cy="2628356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78370471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733178" y="177447"/>
            <a:ext cx="8365448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spc="-300">
                <a:solidFill>
                  <a:schemeClr val="bg1"/>
                </a:solidFill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Multi-pass Operation</a:t>
            </a:r>
          </a:p>
        </p:txBody>
      </p:sp>
      <p:sp>
        <p:nvSpPr>
          <p:cNvPr id="61" name="Content Placeholder 2">
            <a:extLst>
              <a:ext uri="{FF2B5EF4-FFF2-40B4-BE49-F238E27FC236}">
                <a16:creationId xmlns:a16="http://schemas.microsoft.com/office/drawing/2014/main" id="{DAF2A5CE-C82B-4F07-B62D-516DF08820EB}"/>
              </a:ext>
            </a:extLst>
          </p:cNvPr>
          <p:cNvSpPr txBox="1">
            <a:spLocks/>
          </p:cNvSpPr>
          <p:nvPr/>
        </p:nvSpPr>
        <p:spPr>
          <a:xfrm>
            <a:off x="582373" y="1321355"/>
            <a:ext cx="6274952" cy="4002767"/>
          </a:xfrm>
          <a:prstGeom prst="rect">
            <a:avLst/>
          </a:prstGeom>
          <a:noFill/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Higher flow, low lift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 flow rate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Varying output temperature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Recirc. loop heating and retrofits</a:t>
            </a:r>
          </a:p>
        </p:txBody>
      </p:sp>
      <p:sp>
        <p:nvSpPr>
          <p:cNvPr id="62" name="Rectangle 61">
            <a:extLst>
              <a:ext uri="{FF2B5EF4-FFF2-40B4-BE49-F238E27FC236}">
                <a16:creationId xmlns:a16="http://schemas.microsoft.com/office/drawing/2014/main" id="{768E7946-96FB-40AA-8266-550D1C6894C1}"/>
              </a:ext>
            </a:extLst>
          </p:cNvPr>
          <p:cNvSpPr/>
          <p:nvPr/>
        </p:nvSpPr>
        <p:spPr>
          <a:xfrm>
            <a:off x="8920783" y="4190347"/>
            <a:ext cx="177843" cy="12762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3" name="Rectangle 62">
            <a:extLst>
              <a:ext uri="{FF2B5EF4-FFF2-40B4-BE49-F238E27FC236}">
                <a16:creationId xmlns:a16="http://schemas.microsoft.com/office/drawing/2014/main" id="{45C419A0-41AF-4DE5-A23E-7C8DDBE33836}"/>
              </a:ext>
            </a:extLst>
          </p:cNvPr>
          <p:cNvSpPr/>
          <p:nvPr/>
        </p:nvSpPr>
        <p:spPr>
          <a:xfrm>
            <a:off x="8920783" y="3884686"/>
            <a:ext cx="177843" cy="12762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64" name="Straight Connector 63">
            <a:extLst>
              <a:ext uri="{FF2B5EF4-FFF2-40B4-BE49-F238E27FC236}">
                <a16:creationId xmlns:a16="http://schemas.microsoft.com/office/drawing/2014/main" id="{934A656A-0F5D-4E28-98CC-8904626F00CE}"/>
              </a:ext>
            </a:extLst>
          </p:cNvPr>
          <p:cNvCxnSpPr>
            <a:cxnSpLocks/>
          </p:cNvCxnSpPr>
          <p:nvPr/>
        </p:nvCxnSpPr>
        <p:spPr>
          <a:xfrm flipV="1">
            <a:off x="9539893" y="2038497"/>
            <a:ext cx="0" cy="355348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  <a:headEnd type="none" w="sm" len="med"/>
            <a:tailEnd type="none" w="sm" len="med"/>
          </a:ln>
          <a:effectLst/>
        </p:spPr>
      </p:cxnSp>
      <p:sp>
        <p:nvSpPr>
          <p:cNvPr id="65" name="Rectangle 64">
            <a:extLst>
              <a:ext uri="{FF2B5EF4-FFF2-40B4-BE49-F238E27FC236}">
                <a16:creationId xmlns:a16="http://schemas.microsoft.com/office/drawing/2014/main" id="{00AB6D58-F154-4322-8931-AB91BC3F713A}"/>
              </a:ext>
            </a:extLst>
          </p:cNvPr>
          <p:cNvSpPr/>
          <p:nvPr/>
        </p:nvSpPr>
        <p:spPr>
          <a:xfrm>
            <a:off x="9485747" y="2393843"/>
            <a:ext cx="111747" cy="14420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57B05A52-B640-43FE-A088-B6CCD2657817}"/>
              </a:ext>
            </a:extLst>
          </p:cNvPr>
          <p:cNvSpPr/>
          <p:nvPr/>
        </p:nvSpPr>
        <p:spPr>
          <a:xfrm>
            <a:off x="9009703" y="2465944"/>
            <a:ext cx="1066580" cy="2114776"/>
          </a:xfrm>
          <a:prstGeom prst="rect">
            <a:avLst/>
          </a:prstGeom>
          <a:gradFill flip="none" rotWithShape="1">
            <a:gsLst>
              <a:gs pos="0">
                <a:srgbClr val="41AEBD">
                  <a:lumMod val="5000"/>
                  <a:lumOff val="95000"/>
                </a:srgbClr>
              </a:gs>
              <a:gs pos="22000">
                <a:sysClr val="window" lastClr="FFFFFF">
                  <a:lumMod val="75000"/>
                </a:sysClr>
              </a:gs>
              <a:gs pos="81000">
                <a:sysClr val="window" lastClr="FFFFFF">
                  <a:lumMod val="75000"/>
                </a:sysClr>
              </a:gs>
              <a:gs pos="100000">
                <a:sysClr val="window" lastClr="FFFFFF"/>
              </a:gs>
            </a:gsLst>
            <a:lin ang="0" scaled="1"/>
            <a:tileRect/>
          </a:gra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5D8AC61F-0010-4EDB-B5D9-5246DBBB913C}"/>
              </a:ext>
            </a:extLst>
          </p:cNvPr>
          <p:cNvSpPr/>
          <p:nvPr/>
        </p:nvSpPr>
        <p:spPr>
          <a:xfrm>
            <a:off x="9056748" y="2538046"/>
            <a:ext cx="983940" cy="1984571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Rectangle 67">
            <a:extLst>
              <a:ext uri="{FF2B5EF4-FFF2-40B4-BE49-F238E27FC236}">
                <a16:creationId xmlns:a16="http://schemas.microsoft.com/office/drawing/2014/main" id="{AC102886-FA3F-4D30-A7C7-6ED23A421035}"/>
              </a:ext>
            </a:extLst>
          </p:cNvPr>
          <p:cNvSpPr/>
          <p:nvPr/>
        </p:nvSpPr>
        <p:spPr>
          <a:xfrm>
            <a:off x="9059479" y="2540395"/>
            <a:ext cx="983940" cy="1984571"/>
          </a:xfrm>
          <a:prstGeom prst="rect">
            <a:avLst/>
          </a:prstGeom>
          <a:gradFill>
            <a:gsLst>
              <a:gs pos="100000">
                <a:srgbClr val="FFFF00"/>
              </a:gs>
              <a:gs pos="61000">
                <a:srgbClr val="FFC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9" name="Rectangle 68">
            <a:extLst>
              <a:ext uri="{FF2B5EF4-FFF2-40B4-BE49-F238E27FC236}">
                <a16:creationId xmlns:a16="http://schemas.microsoft.com/office/drawing/2014/main" id="{13722DDE-5EB0-421F-90D1-27310EA4E539}"/>
              </a:ext>
            </a:extLst>
          </p:cNvPr>
          <p:cNvSpPr/>
          <p:nvPr/>
        </p:nvSpPr>
        <p:spPr>
          <a:xfrm>
            <a:off x="9052857" y="2534388"/>
            <a:ext cx="983940" cy="1984571"/>
          </a:xfrm>
          <a:prstGeom prst="rect">
            <a:avLst/>
          </a:prstGeom>
          <a:gradFill>
            <a:gsLst>
              <a:gs pos="65000">
                <a:srgbClr val="FFFF00"/>
              </a:gs>
              <a:gs pos="100000">
                <a:srgbClr val="00B0F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0" name="Rectangle 69">
            <a:extLst>
              <a:ext uri="{FF2B5EF4-FFF2-40B4-BE49-F238E27FC236}">
                <a16:creationId xmlns:a16="http://schemas.microsoft.com/office/drawing/2014/main" id="{74BAE8D3-79F0-42D9-B9FD-892536F377D8}"/>
              </a:ext>
            </a:extLst>
          </p:cNvPr>
          <p:cNvSpPr/>
          <p:nvPr/>
        </p:nvSpPr>
        <p:spPr>
          <a:xfrm>
            <a:off x="9059008" y="2538477"/>
            <a:ext cx="983940" cy="1984571"/>
          </a:xfrm>
          <a:prstGeom prst="rect">
            <a:avLst/>
          </a:prstGeom>
          <a:gradFill>
            <a:gsLst>
              <a:gs pos="68000">
                <a:srgbClr val="FFFF00"/>
              </a:gs>
              <a:gs pos="38000">
                <a:srgbClr val="FFC000"/>
              </a:gs>
              <a:gs pos="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DA38CE5C-2821-44AB-92C8-9C8C89CD0757}"/>
              </a:ext>
            </a:extLst>
          </p:cNvPr>
          <p:cNvCxnSpPr>
            <a:cxnSpLocks/>
          </p:cNvCxnSpPr>
          <p:nvPr/>
        </p:nvCxnSpPr>
        <p:spPr>
          <a:xfrm flipH="1">
            <a:off x="8278369" y="4244905"/>
            <a:ext cx="1" cy="754205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FF11429B-973C-4B52-8729-44046ABD909B}"/>
              </a:ext>
            </a:extLst>
          </p:cNvPr>
          <p:cNvCxnSpPr>
            <a:cxnSpLocks/>
          </p:cNvCxnSpPr>
          <p:nvPr/>
        </p:nvCxnSpPr>
        <p:spPr>
          <a:xfrm>
            <a:off x="9507222" y="2020467"/>
            <a:ext cx="718171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  <a:tailEnd type="triangle" w="sm" len="med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FCB30B44-F991-4A1E-BF3F-6F8DCD0E0A42}"/>
              </a:ext>
            </a:extLst>
          </p:cNvPr>
          <p:cNvCxnSpPr>
            <a:endCxn id="62" idx="1"/>
          </p:cNvCxnSpPr>
          <p:nvPr/>
        </p:nvCxnSpPr>
        <p:spPr>
          <a:xfrm>
            <a:off x="7588658" y="4254157"/>
            <a:ext cx="1332125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sp>
        <p:nvSpPr>
          <p:cNvPr id="74" name="TextBox 73">
            <a:extLst>
              <a:ext uri="{FF2B5EF4-FFF2-40B4-BE49-F238E27FC236}">
                <a16:creationId xmlns:a16="http://schemas.microsoft.com/office/drawing/2014/main" id="{55205F1D-81A4-4664-9DD9-20A836E79E7E}"/>
              </a:ext>
            </a:extLst>
          </p:cNvPr>
          <p:cNvSpPr txBox="1"/>
          <p:nvPr/>
        </p:nvSpPr>
        <p:spPr>
          <a:xfrm>
            <a:off x="6557600" y="3949008"/>
            <a:ext cx="755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HPWH</a:t>
            </a:r>
          </a:p>
        </p:txBody>
      </p:sp>
      <p:sp>
        <p:nvSpPr>
          <p:cNvPr id="75" name="TextBox 74">
            <a:extLst>
              <a:ext uri="{FF2B5EF4-FFF2-40B4-BE49-F238E27FC236}">
                <a16:creationId xmlns:a16="http://schemas.microsoft.com/office/drawing/2014/main" id="{DB731F50-4084-46B7-828A-2A1AA09D253D}"/>
              </a:ext>
            </a:extLst>
          </p:cNvPr>
          <p:cNvSpPr txBox="1"/>
          <p:nvPr/>
        </p:nvSpPr>
        <p:spPr>
          <a:xfrm>
            <a:off x="7743607" y="4999110"/>
            <a:ext cx="10695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Cold Supply</a:t>
            </a:r>
          </a:p>
        </p:txBody>
      </p:sp>
      <p:sp>
        <p:nvSpPr>
          <p:cNvPr id="76" name="TextBox 75">
            <a:extLst>
              <a:ext uri="{FF2B5EF4-FFF2-40B4-BE49-F238E27FC236}">
                <a16:creationId xmlns:a16="http://schemas.microsoft.com/office/drawing/2014/main" id="{1C039EBD-F893-496D-AC0D-3D14F5A0E184}"/>
              </a:ext>
            </a:extLst>
          </p:cNvPr>
          <p:cNvSpPr txBox="1"/>
          <p:nvPr/>
        </p:nvSpPr>
        <p:spPr>
          <a:xfrm>
            <a:off x="10204214" y="1851190"/>
            <a:ext cx="85312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TMV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B27D24EC-05F4-4F82-83B9-D975CE4F5B6E}"/>
              </a:ext>
            </a:extLst>
          </p:cNvPr>
          <p:cNvCxnSpPr>
            <a:cxnSpLocks/>
          </p:cNvCxnSpPr>
          <p:nvPr/>
        </p:nvCxnSpPr>
        <p:spPr>
          <a:xfrm>
            <a:off x="7558380" y="3952729"/>
            <a:ext cx="1362403" cy="0"/>
          </a:xfrm>
          <a:prstGeom prst="line">
            <a:avLst/>
          </a:prstGeom>
          <a:noFill/>
          <a:ln w="63500" cap="flat" cmpd="sng" algn="ctr">
            <a:solidFill>
              <a:srgbClr val="FFFF00"/>
            </a:solidFill>
            <a:prstDash val="solid"/>
            <a:miter lim="800000"/>
            <a:tailEnd type="triangle" w="sm" len="med"/>
          </a:ln>
          <a:effectLst/>
        </p:spPr>
      </p:cxnSp>
      <p:grpSp>
        <p:nvGrpSpPr>
          <p:cNvPr id="78" name="Group 77">
            <a:extLst>
              <a:ext uri="{FF2B5EF4-FFF2-40B4-BE49-F238E27FC236}">
                <a16:creationId xmlns:a16="http://schemas.microsoft.com/office/drawing/2014/main" id="{6FA00743-06A6-4CF7-9088-3F2B7B2DC382}"/>
              </a:ext>
            </a:extLst>
          </p:cNvPr>
          <p:cNvGrpSpPr/>
          <p:nvPr/>
        </p:nvGrpSpPr>
        <p:grpSpPr>
          <a:xfrm>
            <a:off x="6423019" y="3772873"/>
            <a:ext cx="1170741" cy="702905"/>
            <a:chOff x="1163553" y="4911403"/>
            <a:chExt cx="1647518" cy="948877"/>
          </a:xfrm>
          <a:solidFill>
            <a:srgbClr val="E7E6E6">
              <a:lumMod val="90000"/>
            </a:srgbClr>
          </a:solidFill>
        </p:grpSpPr>
        <p:sp>
          <p:nvSpPr>
            <p:cNvPr id="79" name="Rectangle 78">
              <a:extLst>
                <a:ext uri="{FF2B5EF4-FFF2-40B4-BE49-F238E27FC236}">
                  <a16:creationId xmlns:a16="http://schemas.microsoft.com/office/drawing/2014/main" id="{0798928A-244E-4374-9C36-386EEAD7E2F2}"/>
                </a:ext>
              </a:extLst>
            </p:cNvPr>
            <p:cNvSpPr/>
            <p:nvPr/>
          </p:nvSpPr>
          <p:spPr>
            <a:xfrm flipH="1">
              <a:off x="2560803" y="5063036"/>
              <a:ext cx="250268" cy="172279"/>
            </a:xfrm>
            <a:prstGeom prst="rect">
              <a:avLst/>
            </a:prstGeom>
            <a:solidFill>
              <a:srgbClr val="CF8B03"/>
            </a:solidFill>
            <a:ln w="12700" cap="flat" cmpd="sng" algn="ctr">
              <a:solidFill>
                <a:srgbClr val="CF8B0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80" name="Group 79">
              <a:extLst>
                <a:ext uri="{FF2B5EF4-FFF2-40B4-BE49-F238E27FC236}">
                  <a16:creationId xmlns:a16="http://schemas.microsoft.com/office/drawing/2014/main" id="{3C17848E-7228-4896-BDDE-E74C30F167CE}"/>
                </a:ext>
              </a:extLst>
            </p:cNvPr>
            <p:cNvGrpSpPr/>
            <p:nvPr/>
          </p:nvGrpSpPr>
          <p:grpSpPr>
            <a:xfrm>
              <a:off x="1163553" y="4911403"/>
              <a:ext cx="1647518" cy="948877"/>
              <a:chOff x="3441652" y="5168116"/>
              <a:chExt cx="1647518" cy="948877"/>
            </a:xfrm>
            <a:grpFill/>
          </p:grpSpPr>
          <p:sp>
            <p:nvSpPr>
              <p:cNvPr id="81" name="Rectangle 80">
                <a:extLst>
                  <a:ext uri="{FF2B5EF4-FFF2-40B4-BE49-F238E27FC236}">
                    <a16:creationId xmlns:a16="http://schemas.microsoft.com/office/drawing/2014/main" id="{98A69FAC-785D-4253-8A21-3796A657B3C8}"/>
                  </a:ext>
                </a:extLst>
              </p:cNvPr>
              <p:cNvSpPr/>
              <p:nvPr/>
            </p:nvSpPr>
            <p:spPr>
              <a:xfrm flipH="1">
                <a:off x="4838902" y="5740033"/>
                <a:ext cx="250268" cy="172279"/>
              </a:xfrm>
              <a:prstGeom prst="rect">
                <a:avLst/>
              </a:prstGeom>
              <a:solidFill>
                <a:srgbClr val="CF8B03"/>
              </a:solidFill>
              <a:ln w="12700" cap="flat" cmpd="sng" algn="ctr">
                <a:solidFill>
                  <a:srgbClr val="CF8B0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82" name="Rectangle 81">
                <a:extLst>
                  <a:ext uri="{FF2B5EF4-FFF2-40B4-BE49-F238E27FC236}">
                    <a16:creationId xmlns:a16="http://schemas.microsoft.com/office/drawing/2014/main" id="{BA850DA8-DF1C-473F-AE2C-21079EDC3EA3}"/>
                  </a:ext>
                </a:extLst>
              </p:cNvPr>
              <p:cNvSpPr/>
              <p:nvPr/>
            </p:nvSpPr>
            <p:spPr>
              <a:xfrm flipH="1">
                <a:off x="3441652" y="5168116"/>
                <a:ext cx="1500938" cy="948877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59FB09C1-2812-4F43-92F4-8BDDE3480091}"/>
              </a:ext>
            </a:extLst>
          </p:cNvPr>
          <p:cNvSpPr txBox="1"/>
          <p:nvPr/>
        </p:nvSpPr>
        <p:spPr>
          <a:xfrm>
            <a:off x="7663032" y="3437219"/>
            <a:ext cx="10041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  <a:cs typeface="Calibri" panose="020F0502020204030204" pitchFamily="34" charset="0"/>
              </a:rPr>
              <a:t>T+10°F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C0E98E29-B672-4AE6-AFB1-93D452B70042}"/>
              </a:ext>
            </a:extLst>
          </p:cNvPr>
          <p:cNvSpPr txBox="1"/>
          <p:nvPr/>
        </p:nvSpPr>
        <p:spPr>
          <a:xfrm>
            <a:off x="7800677" y="4307093"/>
            <a:ext cx="27283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400" kern="0" dirty="0">
                <a:latin typeface="Calibri" panose="020F0502020204030204"/>
                <a:cs typeface="Calibri" panose="020F0502020204030204" pitchFamily="34" charset="0"/>
              </a:rPr>
              <a:t>T</a:t>
            </a:r>
          </a:p>
        </p:txBody>
      </p:sp>
      <p:sp>
        <p:nvSpPr>
          <p:cNvPr id="86" name="Rectangle 85">
            <a:extLst>
              <a:ext uri="{FF2B5EF4-FFF2-40B4-BE49-F238E27FC236}">
                <a16:creationId xmlns:a16="http://schemas.microsoft.com/office/drawing/2014/main" id="{26323F7A-3410-4FDC-A2EA-0B4F6270C9EE}"/>
              </a:ext>
            </a:extLst>
          </p:cNvPr>
          <p:cNvSpPr/>
          <p:nvPr/>
        </p:nvSpPr>
        <p:spPr>
          <a:xfrm>
            <a:off x="9059763" y="2741970"/>
            <a:ext cx="983940" cy="1186075"/>
          </a:xfrm>
          <a:prstGeom prst="rect">
            <a:avLst/>
          </a:prstGeom>
          <a:gradFill>
            <a:gsLst>
              <a:gs pos="97345">
                <a:srgbClr val="FFFF00"/>
              </a:gs>
              <a:gs pos="88000">
                <a:srgbClr val="FFC000"/>
              </a:gs>
              <a:gs pos="36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7" name="Arc 86">
            <a:extLst>
              <a:ext uri="{FF2B5EF4-FFF2-40B4-BE49-F238E27FC236}">
                <a16:creationId xmlns:a16="http://schemas.microsoft.com/office/drawing/2014/main" id="{6BCE33B7-0116-4806-AB38-AF2B87FE2325}"/>
              </a:ext>
            </a:extLst>
          </p:cNvPr>
          <p:cNvSpPr/>
          <p:nvPr/>
        </p:nvSpPr>
        <p:spPr>
          <a:xfrm flipV="1">
            <a:off x="8540123" y="2850749"/>
            <a:ext cx="1111283" cy="1096578"/>
          </a:xfrm>
          <a:prstGeom prst="arc">
            <a:avLst>
              <a:gd name="adj1" fmla="val 16048056"/>
              <a:gd name="adj2" fmla="val 2037602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 w="sm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Arc 87">
            <a:extLst>
              <a:ext uri="{FF2B5EF4-FFF2-40B4-BE49-F238E27FC236}">
                <a16:creationId xmlns:a16="http://schemas.microsoft.com/office/drawing/2014/main" id="{489DF885-8DCA-4312-9B8B-39D91D8C29B6}"/>
              </a:ext>
            </a:extLst>
          </p:cNvPr>
          <p:cNvSpPr/>
          <p:nvPr/>
        </p:nvSpPr>
        <p:spPr>
          <a:xfrm flipV="1">
            <a:off x="8833422" y="2964058"/>
            <a:ext cx="593226" cy="963986"/>
          </a:xfrm>
          <a:prstGeom prst="arc">
            <a:avLst>
              <a:gd name="adj1" fmla="val 16242421"/>
              <a:gd name="adj2" fmla="val 2080565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 w="sm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9" name="Arc 88">
            <a:extLst>
              <a:ext uri="{FF2B5EF4-FFF2-40B4-BE49-F238E27FC236}">
                <a16:creationId xmlns:a16="http://schemas.microsoft.com/office/drawing/2014/main" id="{83DEAE7B-CF94-4461-A3C4-B07D0610E7BA}"/>
              </a:ext>
            </a:extLst>
          </p:cNvPr>
          <p:cNvSpPr/>
          <p:nvPr/>
        </p:nvSpPr>
        <p:spPr>
          <a:xfrm flipV="1">
            <a:off x="8866576" y="2850156"/>
            <a:ext cx="380559" cy="1096578"/>
          </a:xfrm>
          <a:prstGeom prst="arc">
            <a:avLst>
              <a:gd name="adj1" fmla="val 16225066"/>
              <a:gd name="adj2" fmla="val 19923490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miter lim="800000"/>
            <a:headEnd type="none"/>
            <a:tailEnd type="triangle" w="sm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1" name="Oval 90">
            <a:extLst>
              <a:ext uri="{FF2B5EF4-FFF2-40B4-BE49-F238E27FC236}">
                <a16:creationId xmlns:a16="http://schemas.microsoft.com/office/drawing/2014/main" id="{CBCAF30F-295C-4C96-B960-AFF360826AA1}"/>
              </a:ext>
            </a:extLst>
          </p:cNvPr>
          <p:cNvSpPr/>
          <p:nvPr/>
        </p:nvSpPr>
        <p:spPr>
          <a:xfrm>
            <a:off x="9766900" y="3787231"/>
            <a:ext cx="107637" cy="107975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2" name="Arc 91">
            <a:extLst>
              <a:ext uri="{FF2B5EF4-FFF2-40B4-BE49-F238E27FC236}">
                <a16:creationId xmlns:a16="http://schemas.microsoft.com/office/drawing/2014/main" id="{89CD256F-1B02-4F07-AAB0-B067A10655F5}"/>
              </a:ext>
            </a:extLst>
          </p:cNvPr>
          <p:cNvSpPr/>
          <p:nvPr/>
        </p:nvSpPr>
        <p:spPr>
          <a:xfrm>
            <a:off x="9033039" y="3954560"/>
            <a:ext cx="252034" cy="290344"/>
          </a:xfrm>
          <a:prstGeom prst="arc">
            <a:avLst>
              <a:gd name="adj1" fmla="val 16200000"/>
              <a:gd name="adj2" fmla="val 4433357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miter lim="800000"/>
            <a:tailEnd type="triangle" w="sm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3" name="Arc 92">
            <a:extLst>
              <a:ext uri="{FF2B5EF4-FFF2-40B4-BE49-F238E27FC236}">
                <a16:creationId xmlns:a16="http://schemas.microsoft.com/office/drawing/2014/main" id="{17AC39C2-3E85-4EB1-AE36-2652DADEF756}"/>
              </a:ext>
            </a:extLst>
          </p:cNvPr>
          <p:cNvSpPr/>
          <p:nvPr/>
        </p:nvSpPr>
        <p:spPr>
          <a:xfrm>
            <a:off x="8688090" y="3944380"/>
            <a:ext cx="751367" cy="433972"/>
          </a:xfrm>
          <a:prstGeom prst="arc">
            <a:avLst>
              <a:gd name="adj1" fmla="val 16200000"/>
              <a:gd name="adj2" fmla="val 716467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miter lim="800000"/>
            <a:tailEnd type="triangle" w="sm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4" name="Arc 93">
            <a:extLst>
              <a:ext uri="{FF2B5EF4-FFF2-40B4-BE49-F238E27FC236}">
                <a16:creationId xmlns:a16="http://schemas.microsoft.com/office/drawing/2014/main" id="{66B4891C-9735-4AC0-833D-769A0844AF81}"/>
              </a:ext>
            </a:extLst>
          </p:cNvPr>
          <p:cNvSpPr/>
          <p:nvPr/>
        </p:nvSpPr>
        <p:spPr>
          <a:xfrm>
            <a:off x="8828042" y="3945327"/>
            <a:ext cx="783414" cy="433972"/>
          </a:xfrm>
          <a:prstGeom prst="arc">
            <a:avLst>
              <a:gd name="adj1" fmla="val 16200000"/>
              <a:gd name="adj2" fmla="val 21522704"/>
            </a:avLst>
          </a:prstGeom>
          <a:noFill/>
          <a:ln w="34925" cap="flat" cmpd="sng" algn="ctr">
            <a:solidFill>
              <a:sysClr val="windowText" lastClr="000000"/>
            </a:solidFill>
            <a:prstDash val="solid"/>
            <a:miter lim="800000"/>
            <a:tailEnd type="triangle" w="sm" len="med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3D3E3137-A897-4189-A0BF-1F1E7C22E783}"/>
              </a:ext>
            </a:extLst>
          </p:cNvPr>
          <p:cNvSpPr txBox="1"/>
          <p:nvPr/>
        </p:nvSpPr>
        <p:spPr>
          <a:xfrm>
            <a:off x="9138036" y="2658694"/>
            <a:ext cx="83869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50 -140°F</a:t>
            </a:r>
          </a:p>
        </p:txBody>
      </p:sp>
    </p:spTree>
    <p:extLst>
      <p:ext uri="{BB962C8B-B14F-4D97-AF65-F5344CB8AC3E}">
        <p14:creationId xmlns:p14="http://schemas.microsoft.com/office/powerpoint/2010/main" val="1229388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FB3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1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BFB3B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14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22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3" dur="2200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F9900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26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9252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5" dur="indefinite"/>
                                        <p:tgtEl>
                                          <p:spTgt spid="64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7" presetClass="emph" presetSubtype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to>
                                        <p:clrVal>
                                          <a:srgbClr val="F92525"/>
                                        </p:clrVal>
                                      </p:to>
                                    </p:set>
                                    <p:set>
                                      <p:cBhvr>
                                        <p:cTn id="38" dur="indefinite"/>
                                        <p:tgtEl>
                                          <p:spTgt spid="72"/>
                                        </p:tgtEl>
                                        <p:attrNameLst>
                                          <p:attrName>stroke.on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8" grpId="0" animBg="1"/>
      <p:bldP spid="68" grpId="1" animBg="1"/>
      <p:bldP spid="69" grpId="0" animBg="1"/>
      <p:bldP spid="69" grpId="1" animBg="1"/>
      <p:bldP spid="70" grpId="0" animBg="1"/>
      <p:bldP spid="8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991529" y="127236"/>
            <a:ext cx="8365448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spc="-300">
                <a:solidFill>
                  <a:schemeClr val="bg1"/>
                </a:solidFill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Single pass Operation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3E675B-777C-4858-9359-C1AC7C3A7D59}"/>
              </a:ext>
            </a:extLst>
          </p:cNvPr>
          <p:cNvSpPr txBox="1">
            <a:spLocks/>
          </p:cNvSpPr>
          <p:nvPr/>
        </p:nvSpPr>
        <p:spPr>
          <a:xfrm>
            <a:off x="811234" y="1220338"/>
            <a:ext cx="5144087" cy="4624652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lvl="1" algn="l">
              <a:lnSpc>
                <a:spcPct val="125000"/>
              </a:lnSpc>
              <a:spcBef>
                <a:spcPts val="1800"/>
              </a:spcBef>
            </a:pPr>
            <a:endParaRPr lang="en-US" sz="24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Lower flow, high lift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Constant output temperature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Varying flowrate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Minimum lift required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pipes for max flow rate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B1A54568-E105-4DD5-A5B9-667AFCCD92D0}"/>
              </a:ext>
            </a:extLst>
          </p:cNvPr>
          <p:cNvSpPr/>
          <p:nvPr/>
        </p:nvSpPr>
        <p:spPr>
          <a:xfrm>
            <a:off x="9787814" y="2708477"/>
            <a:ext cx="111747" cy="144202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D2EB909-8278-4011-8DFD-C3DA949EDFC5}"/>
              </a:ext>
            </a:extLst>
          </p:cNvPr>
          <p:cNvSpPr/>
          <p:nvPr/>
        </p:nvSpPr>
        <p:spPr>
          <a:xfrm>
            <a:off x="9222850" y="4504981"/>
            <a:ext cx="177843" cy="12762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A2DFAF0A-386F-4785-845E-A74020FE8F65}"/>
              </a:ext>
            </a:extLst>
          </p:cNvPr>
          <p:cNvSpPr/>
          <p:nvPr/>
        </p:nvSpPr>
        <p:spPr>
          <a:xfrm>
            <a:off x="9222850" y="4242229"/>
            <a:ext cx="177843" cy="127620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82F020A-0BBE-4330-AD1F-791E47670EA4}"/>
              </a:ext>
            </a:extLst>
          </p:cNvPr>
          <p:cNvSpPr/>
          <p:nvPr/>
        </p:nvSpPr>
        <p:spPr>
          <a:xfrm>
            <a:off x="9311770" y="2780578"/>
            <a:ext cx="1066580" cy="2114776"/>
          </a:xfrm>
          <a:prstGeom prst="rect">
            <a:avLst/>
          </a:prstGeom>
          <a:gradFill flip="none" rotWithShape="1">
            <a:gsLst>
              <a:gs pos="0">
                <a:srgbClr val="41AEBD">
                  <a:lumMod val="5000"/>
                  <a:lumOff val="95000"/>
                </a:srgbClr>
              </a:gs>
              <a:gs pos="22000">
                <a:sysClr val="window" lastClr="FFFFFF">
                  <a:lumMod val="75000"/>
                </a:sysClr>
              </a:gs>
              <a:gs pos="81000">
                <a:sysClr val="window" lastClr="FFFFFF">
                  <a:lumMod val="75000"/>
                </a:sysClr>
              </a:gs>
              <a:gs pos="100000">
                <a:sysClr val="window" lastClr="FFFFFF"/>
              </a:gs>
            </a:gsLst>
            <a:lin ang="0" scaled="1"/>
            <a:tileRect/>
          </a:gra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3DF367-770E-4427-9685-A89D5B9DBBA3}"/>
              </a:ext>
            </a:extLst>
          </p:cNvPr>
          <p:cNvSpPr/>
          <p:nvPr/>
        </p:nvSpPr>
        <p:spPr>
          <a:xfrm>
            <a:off x="9356977" y="3840556"/>
            <a:ext cx="983940" cy="992454"/>
          </a:xfrm>
          <a:prstGeom prst="rect">
            <a:avLst/>
          </a:prstGeom>
          <a:solidFill>
            <a:srgbClr val="00B0F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856235E5-2709-48CD-A40A-BD6B8203B59F}"/>
              </a:ext>
            </a:extLst>
          </p:cNvPr>
          <p:cNvCxnSpPr>
            <a:cxnSpLocks/>
          </p:cNvCxnSpPr>
          <p:nvPr/>
        </p:nvCxnSpPr>
        <p:spPr>
          <a:xfrm>
            <a:off x="8345995" y="2121741"/>
            <a:ext cx="2167304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tailEnd type="triangle" w="sm" len="med"/>
          </a:ln>
          <a:effectLst/>
        </p:spPr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B09E7387-F0A4-48ED-9CC6-5FC6920C46C1}"/>
              </a:ext>
            </a:extLst>
          </p:cNvPr>
          <p:cNvCxnSpPr>
            <a:cxnSpLocks/>
          </p:cNvCxnSpPr>
          <p:nvPr/>
        </p:nvCxnSpPr>
        <p:spPr>
          <a:xfrm flipV="1">
            <a:off x="8376475" y="2121741"/>
            <a:ext cx="0" cy="2157318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DE996BE6-9520-4385-9218-32307BA07774}"/>
              </a:ext>
            </a:extLst>
          </p:cNvPr>
          <p:cNvCxnSpPr>
            <a:cxnSpLocks/>
          </p:cNvCxnSpPr>
          <p:nvPr/>
        </p:nvCxnSpPr>
        <p:spPr>
          <a:xfrm>
            <a:off x="7615002" y="4267363"/>
            <a:ext cx="844024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tailEnd type="triangle" w="sm" len="med"/>
          </a:ln>
          <a:effectLst/>
        </p:spPr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01EAAA05-82A5-4D1B-A208-CC0A09A8575E}"/>
              </a:ext>
            </a:extLst>
          </p:cNvPr>
          <p:cNvCxnSpPr>
            <a:cxnSpLocks/>
            <a:endCxn id="6" idx="1"/>
          </p:cNvCxnSpPr>
          <p:nvPr/>
        </p:nvCxnSpPr>
        <p:spPr>
          <a:xfrm>
            <a:off x="7615002" y="4568791"/>
            <a:ext cx="1607848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BBD6DD8E-C153-47EA-B501-B6C54F002EFD}"/>
              </a:ext>
            </a:extLst>
          </p:cNvPr>
          <p:cNvCxnSpPr>
            <a:cxnSpLocks/>
          </p:cNvCxnSpPr>
          <p:nvPr/>
        </p:nvCxnSpPr>
        <p:spPr>
          <a:xfrm flipH="1">
            <a:off x="8579676" y="4551919"/>
            <a:ext cx="1" cy="754205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17" name="TextBox 16">
            <a:extLst>
              <a:ext uri="{FF2B5EF4-FFF2-40B4-BE49-F238E27FC236}">
                <a16:creationId xmlns:a16="http://schemas.microsoft.com/office/drawing/2014/main" id="{F00F897D-236B-4497-8C63-5AB4CA83988F}"/>
              </a:ext>
            </a:extLst>
          </p:cNvPr>
          <p:cNvSpPr txBox="1"/>
          <p:nvPr/>
        </p:nvSpPr>
        <p:spPr>
          <a:xfrm>
            <a:off x="6859667" y="4263642"/>
            <a:ext cx="75533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HPWH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A654C4D-FD28-440A-8338-55D36EAD112F}"/>
              </a:ext>
            </a:extLst>
          </p:cNvPr>
          <p:cNvSpPr txBox="1"/>
          <p:nvPr/>
        </p:nvSpPr>
        <p:spPr>
          <a:xfrm>
            <a:off x="7923410" y="5301123"/>
            <a:ext cx="131253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Cold Supply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AF182E60-295D-4A3A-A9D0-E71B7E709469}"/>
              </a:ext>
            </a:extLst>
          </p:cNvPr>
          <p:cNvSpPr txBox="1"/>
          <p:nvPr/>
        </p:nvSpPr>
        <p:spPr>
          <a:xfrm>
            <a:off x="7366659" y="3658742"/>
            <a:ext cx="87133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  <a:cs typeface="Calibri" panose="020F0502020204030204" pitchFamily="34" charset="0"/>
              </a:rPr>
              <a:t>140°F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3E56B95C-FF7C-4BB9-88FD-6B0AB7D5A537}"/>
              </a:ext>
            </a:extLst>
          </p:cNvPr>
          <p:cNvSpPr txBox="1"/>
          <p:nvPr/>
        </p:nvSpPr>
        <p:spPr>
          <a:xfrm>
            <a:off x="10378350" y="1888404"/>
            <a:ext cx="115650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</a:rPr>
              <a:t>TMV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AD5239A2-43F8-4384-BB42-302ED41E54B7}"/>
              </a:ext>
            </a:extLst>
          </p:cNvPr>
          <p:cNvSpPr/>
          <p:nvPr/>
        </p:nvSpPr>
        <p:spPr>
          <a:xfrm>
            <a:off x="9356655" y="2843612"/>
            <a:ext cx="985340" cy="996945"/>
          </a:xfrm>
          <a:prstGeom prst="rect">
            <a:avLst/>
          </a:prstGeom>
          <a:solidFill>
            <a:srgbClr val="FF0000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EBA73395-F4B7-44EA-BE2A-5C9B9CDA3364}"/>
              </a:ext>
            </a:extLst>
          </p:cNvPr>
          <p:cNvCxnSpPr>
            <a:cxnSpLocks/>
          </p:cNvCxnSpPr>
          <p:nvPr/>
        </p:nvCxnSpPr>
        <p:spPr>
          <a:xfrm flipV="1">
            <a:off x="9841960" y="2155965"/>
            <a:ext cx="0" cy="552515"/>
          </a:xfrm>
          <a:prstGeom prst="line">
            <a:avLst/>
          </a:prstGeom>
          <a:noFill/>
          <a:ln w="50800" cap="flat" cmpd="sng" algn="ctr">
            <a:solidFill>
              <a:srgbClr val="FF0000"/>
            </a:solidFill>
            <a:prstDash val="solid"/>
            <a:miter lim="800000"/>
            <a:headEnd type="triangle" w="sm" len="med"/>
            <a:tailEnd type="triangle" w="sm" len="med"/>
          </a:ln>
          <a:effectLst/>
        </p:spPr>
      </p:cxnSp>
      <p:sp>
        <p:nvSpPr>
          <p:cNvPr id="23" name="Rectangle 22">
            <a:extLst>
              <a:ext uri="{FF2B5EF4-FFF2-40B4-BE49-F238E27FC236}">
                <a16:creationId xmlns:a16="http://schemas.microsoft.com/office/drawing/2014/main" id="{025A96AA-DB03-47DB-B6D9-299B6A3FBB55}"/>
              </a:ext>
            </a:extLst>
          </p:cNvPr>
          <p:cNvSpPr/>
          <p:nvPr/>
        </p:nvSpPr>
        <p:spPr>
          <a:xfrm>
            <a:off x="9356275" y="2842812"/>
            <a:ext cx="984643" cy="1124760"/>
          </a:xfrm>
          <a:prstGeom prst="rect">
            <a:avLst/>
          </a:prstGeom>
          <a:gradFill>
            <a:gsLst>
              <a:gs pos="18000">
                <a:srgbClr val="FF0000"/>
              </a:gs>
              <a:gs pos="75000">
                <a:srgbClr val="00B0F0"/>
              </a:gs>
              <a:gs pos="44000">
                <a:srgbClr val="FFC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5" name="Oval 24">
            <a:extLst>
              <a:ext uri="{FF2B5EF4-FFF2-40B4-BE49-F238E27FC236}">
                <a16:creationId xmlns:a16="http://schemas.microsoft.com/office/drawing/2014/main" id="{4E37F055-62D0-475A-9768-91DE31DF7726}"/>
              </a:ext>
            </a:extLst>
          </p:cNvPr>
          <p:cNvSpPr/>
          <p:nvPr/>
        </p:nvSpPr>
        <p:spPr>
          <a:xfrm>
            <a:off x="10053388" y="4160983"/>
            <a:ext cx="95373" cy="85884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7317621-DB90-4A79-9844-A6EAE853E077}"/>
              </a:ext>
            </a:extLst>
          </p:cNvPr>
          <p:cNvSpPr txBox="1"/>
          <p:nvPr/>
        </p:nvSpPr>
        <p:spPr>
          <a:xfrm>
            <a:off x="9453041" y="2919894"/>
            <a:ext cx="7966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solidFill>
                  <a:prstClr val="black"/>
                </a:solidFill>
                <a:latin typeface="Calibri" panose="020F0502020204030204"/>
                <a:cs typeface="Calibri" panose="020F0502020204030204" pitchFamily="34" charset="0"/>
              </a:rPr>
              <a:t>140°F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3E6FCD8B-FB7F-4EA7-B481-E68069BF6B93}"/>
              </a:ext>
            </a:extLst>
          </p:cNvPr>
          <p:cNvSpPr txBox="1"/>
          <p:nvPr/>
        </p:nvSpPr>
        <p:spPr>
          <a:xfrm>
            <a:off x="7075957" y="4865889"/>
            <a:ext cx="138129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  <a:cs typeface="Calibri" panose="020F0502020204030204" pitchFamily="34" charset="0"/>
              </a:rPr>
              <a:t>50-120°F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4A3F0449-B067-4E68-BE99-175629F72190}"/>
              </a:ext>
            </a:extLst>
          </p:cNvPr>
          <p:cNvSpPr txBox="1"/>
          <p:nvPr/>
        </p:nvSpPr>
        <p:spPr>
          <a:xfrm>
            <a:off x="9819887" y="1656173"/>
            <a:ext cx="779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  <a:cs typeface="Calibri" panose="020F0502020204030204" pitchFamily="34" charset="0"/>
              </a:rPr>
              <a:t>140°F</a:t>
            </a:r>
          </a:p>
        </p:txBody>
      </p:sp>
      <p:grpSp>
        <p:nvGrpSpPr>
          <p:cNvPr id="29" name="Group 28">
            <a:extLst>
              <a:ext uri="{FF2B5EF4-FFF2-40B4-BE49-F238E27FC236}">
                <a16:creationId xmlns:a16="http://schemas.microsoft.com/office/drawing/2014/main" id="{65911681-9CE3-4088-9292-5EE97003D92F}"/>
              </a:ext>
            </a:extLst>
          </p:cNvPr>
          <p:cNvGrpSpPr/>
          <p:nvPr/>
        </p:nvGrpSpPr>
        <p:grpSpPr>
          <a:xfrm>
            <a:off x="6444261" y="4090610"/>
            <a:ext cx="1170741" cy="702905"/>
            <a:chOff x="1163553" y="4911403"/>
            <a:chExt cx="1647518" cy="948877"/>
          </a:xfrm>
          <a:solidFill>
            <a:srgbClr val="E7E6E6">
              <a:lumMod val="90000"/>
            </a:srgbClr>
          </a:solidFill>
        </p:grpSpPr>
        <p:sp>
          <p:nvSpPr>
            <p:cNvPr id="30" name="Rectangle 29">
              <a:extLst>
                <a:ext uri="{FF2B5EF4-FFF2-40B4-BE49-F238E27FC236}">
                  <a16:creationId xmlns:a16="http://schemas.microsoft.com/office/drawing/2014/main" id="{78D3A773-5A53-453D-9029-A9B60762C688}"/>
                </a:ext>
              </a:extLst>
            </p:cNvPr>
            <p:cNvSpPr/>
            <p:nvPr/>
          </p:nvSpPr>
          <p:spPr>
            <a:xfrm flipH="1">
              <a:off x="2560803" y="5063036"/>
              <a:ext cx="250268" cy="172279"/>
            </a:xfrm>
            <a:prstGeom prst="rect">
              <a:avLst/>
            </a:prstGeom>
            <a:solidFill>
              <a:srgbClr val="CF8B03"/>
            </a:solidFill>
            <a:ln w="12700" cap="flat" cmpd="sng" algn="ctr">
              <a:solidFill>
                <a:srgbClr val="CF8B0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31" name="Group 30">
              <a:extLst>
                <a:ext uri="{FF2B5EF4-FFF2-40B4-BE49-F238E27FC236}">
                  <a16:creationId xmlns:a16="http://schemas.microsoft.com/office/drawing/2014/main" id="{4AC89A37-3E7F-4B15-9376-720B39C0D244}"/>
                </a:ext>
              </a:extLst>
            </p:cNvPr>
            <p:cNvGrpSpPr/>
            <p:nvPr/>
          </p:nvGrpSpPr>
          <p:grpSpPr>
            <a:xfrm>
              <a:off x="1163553" y="4911403"/>
              <a:ext cx="1647518" cy="948877"/>
              <a:chOff x="3441652" y="5168116"/>
              <a:chExt cx="1647518" cy="948877"/>
            </a:xfrm>
            <a:grpFill/>
          </p:grpSpPr>
          <p:sp>
            <p:nvSpPr>
              <p:cNvPr id="32" name="Rectangle 31">
                <a:extLst>
                  <a:ext uri="{FF2B5EF4-FFF2-40B4-BE49-F238E27FC236}">
                    <a16:creationId xmlns:a16="http://schemas.microsoft.com/office/drawing/2014/main" id="{ACC29216-DFBD-4F3F-893B-DBA1482EC23D}"/>
                  </a:ext>
                </a:extLst>
              </p:cNvPr>
              <p:cNvSpPr/>
              <p:nvPr/>
            </p:nvSpPr>
            <p:spPr>
              <a:xfrm flipH="1">
                <a:off x="4838902" y="5740033"/>
                <a:ext cx="250268" cy="172279"/>
              </a:xfrm>
              <a:prstGeom prst="rect">
                <a:avLst/>
              </a:prstGeom>
              <a:solidFill>
                <a:srgbClr val="CF8B03"/>
              </a:solidFill>
              <a:ln w="12700" cap="flat" cmpd="sng" algn="ctr">
                <a:solidFill>
                  <a:srgbClr val="CF8B0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33" name="Rectangle 32">
                <a:extLst>
                  <a:ext uri="{FF2B5EF4-FFF2-40B4-BE49-F238E27FC236}">
                    <a16:creationId xmlns:a16="http://schemas.microsoft.com/office/drawing/2014/main" id="{39F7CA4C-FFFB-464B-B985-2E4D18E80A23}"/>
                  </a:ext>
                </a:extLst>
              </p:cNvPr>
              <p:cNvSpPr/>
              <p:nvPr/>
            </p:nvSpPr>
            <p:spPr>
              <a:xfrm flipH="1">
                <a:off x="3441652" y="5168116"/>
                <a:ext cx="1500938" cy="948877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83487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-2.96296E-6 L 4.16667E-7 0.11574 " pathEditMode="relative" rAng="0" ptsTypes="AA">
                                      <p:cBhvr>
                                        <p:cTn id="6" dur="3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682474" y="148592"/>
            <a:ext cx="8365448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spc="-300">
                <a:solidFill>
                  <a:schemeClr val="bg1"/>
                </a:solidFill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Stratified storage, Series tanks</a:t>
            </a:r>
          </a:p>
        </p:txBody>
      </p: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45DFFAC7-05B6-45A7-881E-7936D32C4ACD}"/>
              </a:ext>
            </a:extLst>
          </p:cNvPr>
          <p:cNvCxnSpPr/>
          <p:nvPr/>
        </p:nvCxnSpPr>
        <p:spPr>
          <a:xfrm>
            <a:off x="4838761" y="5101610"/>
            <a:ext cx="312446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14" name="Rectangle 13">
            <a:extLst>
              <a:ext uri="{FF2B5EF4-FFF2-40B4-BE49-F238E27FC236}">
                <a16:creationId xmlns:a16="http://schemas.microsoft.com/office/drawing/2014/main" id="{1C57D36A-2603-4474-9ABD-AFB956C4B74E}"/>
              </a:ext>
            </a:extLst>
          </p:cNvPr>
          <p:cNvSpPr/>
          <p:nvPr/>
        </p:nvSpPr>
        <p:spPr>
          <a:xfrm>
            <a:off x="5062019" y="5013745"/>
            <a:ext cx="225379" cy="160199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9E1E9A9-F38B-4433-9068-C5EA6173F0D2}"/>
              </a:ext>
            </a:extLst>
          </p:cNvPr>
          <p:cNvSpPr/>
          <p:nvPr/>
        </p:nvSpPr>
        <p:spPr>
          <a:xfrm>
            <a:off x="5062019" y="4683918"/>
            <a:ext cx="225379" cy="160199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29DD3991-86E8-42CD-887A-3915E5885075}"/>
              </a:ext>
            </a:extLst>
          </p:cNvPr>
          <p:cNvSpPr/>
          <p:nvPr/>
        </p:nvSpPr>
        <p:spPr>
          <a:xfrm>
            <a:off x="5777994" y="2758629"/>
            <a:ext cx="141616" cy="181013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6C4C221C-8E6B-4CDD-B58C-EDB25C3CB02C}"/>
              </a:ext>
            </a:extLst>
          </p:cNvPr>
          <p:cNvSpPr/>
          <p:nvPr/>
        </p:nvSpPr>
        <p:spPr>
          <a:xfrm>
            <a:off x="5174708" y="2849136"/>
            <a:ext cx="1351671" cy="2654637"/>
          </a:xfrm>
          <a:prstGeom prst="rect">
            <a:avLst/>
          </a:prstGeom>
          <a:gradFill flip="none" rotWithShape="1">
            <a:gsLst>
              <a:gs pos="0">
                <a:srgbClr val="41AEBD">
                  <a:lumMod val="5000"/>
                  <a:lumOff val="95000"/>
                </a:srgbClr>
              </a:gs>
              <a:gs pos="22000">
                <a:sysClr val="window" lastClr="FFFFFF">
                  <a:lumMod val="75000"/>
                </a:sysClr>
              </a:gs>
              <a:gs pos="81000">
                <a:sysClr val="window" lastClr="FFFFFF">
                  <a:lumMod val="75000"/>
                </a:sysClr>
              </a:gs>
              <a:gs pos="100000">
                <a:sysClr val="window" lastClr="FFFFFF"/>
              </a:gs>
            </a:gsLst>
            <a:lin ang="0" scaled="1"/>
            <a:tileRect/>
          </a:gra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DDB37A57-4469-4A21-90C6-08FDCDDC35A6}"/>
              </a:ext>
            </a:extLst>
          </p:cNvPr>
          <p:cNvSpPr/>
          <p:nvPr/>
        </p:nvSpPr>
        <p:spPr>
          <a:xfrm>
            <a:off x="5311014" y="2938064"/>
            <a:ext cx="1117782" cy="2433973"/>
          </a:xfrm>
          <a:prstGeom prst="rect">
            <a:avLst/>
          </a:prstGeom>
          <a:gradFill>
            <a:gsLst>
              <a:gs pos="84000">
                <a:srgbClr val="0070C0"/>
              </a:gs>
              <a:gs pos="62000">
                <a:srgbClr val="FF0000"/>
              </a:gs>
            </a:gsLst>
            <a:lin ang="5400000" scaled="1"/>
          </a:gra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B82985E3-2EA1-413E-8FDF-73BEA07C3294}"/>
              </a:ext>
            </a:extLst>
          </p:cNvPr>
          <p:cNvCxnSpPr>
            <a:cxnSpLocks/>
          </p:cNvCxnSpPr>
          <p:nvPr/>
        </p:nvCxnSpPr>
        <p:spPr>
          <a:xfrm>
            <a:off x="3617343" y="5101610"/>
            <a:ext cx="1247855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grpSp>
        <p:nvGrpSpPr>
          <p:cNvPr id="20" name="Group 19">
            <a:extLst>
              <a:ext uri="{FF2B5EF4-FFF2-40B4-BE49-F238E27FC236}">
                <a16:creationId xmlns:a16="http://schemas.microsoft.com/office/drawing/2014/main" id="{7E152A41-64A6-42E3-9B85-D1FDC91A6528}"/>
              </a:ext>
            </a:extLst>
          </p:cNvPr>
          <p:cNvGrpSpPr/>
          <p:nvPr/>
        </p:nvGrpSpPr>
        <p:grpSpPr>
          <a:xfrm flipH="1">
            <a:off x="5822220" y="2493726"/>
            <a:ext cx="1569432" cy="2632987"/>
            <a:chOff x="5060966" y="2873944"/>
            <a:chExt cx="1742747" cy="2831532"/>
          </a:xfrm>
        </p:grpSpPr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35673B39-59C0-4B5D-A4DD-2BDC32B7BFCA}"/>
                </a:ext>
              </a:extLst>
            </p:cNvPr>
            <p:cNvCxnSpPr/>
            <p:nvPr/>
          </p:nvCxnSpPr>
          <p:spPr>
            <a:xfrm flipH="1" flipV="1">
              <a:off x="6776601" y="2873944"/>
              <a:ext cx="0" cy="278719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07FAE1F0-A96C-40BE-84C5-446E1E217FEC}"/>
                </a:ext>
              </a:extLst>
            </p:cNvPr>
            <p:cNvCxnSpPr/>
            <p:nvPr/>
          </p:nvCxnSpPr>
          <p:spPr>
            <a:xfrm>
              <a:off x="5530537" y="2899630"/>
              <a:ext cx="1273176" cy="0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8F9F43DC-0F3A-4ECB-9E40-C209E7BBAC7E}"/>
                </a:ext>
              </a:extLst>
            </p:cNvPr>
            <p:cNvCxnSpPr/>
            <p:nvPr/>
          </p:nvCxnSpPr>
          <p:spPr>
            <a:xfrm flipV="1">
              <a:off x="5562163" y="2873944"/>
              <a:ext cx="1" cy="2831532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4" name="Straight Connector 23">
              <a:extLst>
                <a:ext uri="{FF2B5EF4-FFF2-40B4-BE49-F238E27FC236}">
                  <a16:creationId xmlns:a16="http://schemas.microsoft.com/office/drawing/2014/main" id="{1E396BE6-24FF-42E1-9B51-F2D4521B52BF}"/>
                </a:ext>
              </a:extLst>
            </p:cNvPr>
            <p:cNvCxnSpPr/>
            <p:nvPr/>
          </p:nvCxnSpPr>
          <p:spPr>
            <a:xfrm>
              <a:off x="5060966" y="5676153"/>
              <a:ext cx="506768" cy="0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cxnSp>
        <p:nvCxnSpPr>
          <p:cNvPr id="30" name="Straight Connector 29">
            <a:extLst>
              <a:ext uri="{FF2B5EF4-FFF2-40B4-BE49-F238E27FC236}">
                <a16:creationId xmlns:a16="http://schemas.microsoft.com/office/drawing/2014/main" id="{77613540-DEF7-4388-AE3A-756141E6B7D2}"/>
              </a:ext>
            </a:extLst>
          </p:cNvPr>
          <p:cNvCxnSpPr>
            <a:cxnSpLocks/>
          </p:cNvCxnSpPr>
          <p:nvPr/>
        </p:nvCxnSpPr>
        <p:spPr>
          <a:xfrm flipV="1">
            <a:off x="8159162" y="2157133"/>
            <a:ext cx="0" cy="613446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none"/>
            <a:tailEnd type="none" w="lg" len="med"/>
          </a:ln>
          <a:effectLst/>
        </p:spPr>
      </p:cxnSp>
      <p:sp>
        <p:nvSpPr>
          <p:cNvPr id="31" name="Oval 30">
            <a:extLst>
              <a:ext uri="{FF2B5EF4-FFF2-40B4-BE49-F238E27FC236}">
                <a16:creationId xmlns:a16="http://schemas.microsoft.com/office/drawing/2014/main" id="{A8DD725C-58AF-422C-9242-CDF10A40EA85}"/>
              </a:ext>
            </a:extLst>
          </p:cNvPr>
          <p:cNvSpPr/>
          <p:nvPr/>
        </p:nvSpPr>
        <p:spPr>
          <a:xfrm>
            <a:off x="5919610" y="3799853"/>
            <a:ext cx="136407" cy="135538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32" name="Group 31">
            <a:extLst>
              <a:ext uri="{FF2B5EF4-FFF2-40B4-BE49-F238E27FC236}">
                <a16:creationId xmlns:a16="http://schemas.microsoft.com/office/drawing/2014/main" id="{90175C0F-EC55-4CD1-A288-8F1413D4CBC1}"/>
              </a:ext>
            </a:extLst>
          </p:cNvPr>
          <p:cNvGrpSpPr/>
          <p:nvPr/>
        </p:nvGrpSpPr>
        <p:grpSpPr>
          <a:xfrm flipH="1">
            <a:off x="7369000" y="2758264"/>
            <a:ext cx="1464360" cy="2745144"/>
            <a:chOff x="6076523" y="2821946"/>
            <a:chExt cx="1626072" cy="2952147"/>
          </a:xfrm>
        </p:grpSpPr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5E1D6D3E-8917-4703-A890-95F9DAB9FAA7}"/>
                </a:ext>
              </a:extLst>
            </p:cNvPr>
            <p:cNvSpPr/>
            <p:nvPr/>
          </p:nvSpPr>
          <p:spPr>
            <a:xfrm flipH="1">
              <a:off x="6750298" y="2821946"/>
              <a:ext cx="157255" cy="19466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4BF9093F-FB11-4EF0-962F-6776C4588B42}"/>
                </a:ext>
              </a:extLst>
            </p:cNvPr>
            <p:cNvSpPr/>
            <p:nvPr/>
          </p:nvSpPr>
          <p:spPr>
            <a:xfrm flipH="1">
              <a:off x="7452327" y="4892415"/>
              <a:ext cx="250268" cy="172279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7FC4226B-4444-4881-A1D5-3F2D2EED13D5}"/>
                </a:ext>
              </a:extLst>
            </p:cNvPr>
            <p:cNvSpPr/>
            <p:nvPr/>
          </p:nvSpPr>
          <p:spPr>
            <a:xfrm flipH="1">
              <a:off x="7452327" y="5247114"/>
              <a:ext cx="250268" cy="172279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Rectangle 35">
              <a:extLst>
                <a:ext uri="{FF2B5EF4-FFF2-40B4-BE49-F238E27FC236}">
                  <a16:creationId xmlns:a16="http://schemas.microsoft.com/office/drawing/2014/main" id="{2A82BF2A-5A43-4B1B-9AE5-29922D41F6DE}"/>
                </a:ext>
              </a:extLst>
            </p:cNvPr>
            <p:cNvSpPr/>
            <p:nvPr/>
          </p:nvSpPr>
          <p:spPr>
            <a:xfrm flipH="1">
              <a:off x="6076523" y="2919278"/>
              <a:ext cx="1500938" cy="2854815"/>
            </a:xfrm>
            <a:prstGeom prst="rect">
              <a:avLst/>
            </a:prstGeom>
            <a:gradFill flip="none" rotWithShape="1">
              <a:gsLst>
                <a:gs pos="0">
                  <a:srgbClr val="41AEBD">
                    <a:lumMod val="5000"/>
                    <a:lumOff val="95000"/>
                  </a:srgbClr>
                </a:gs>
                <a:gs pos="22000">
                  <a:sysClr val="window" lastClr="FFFFFF">
                    <a:lumMod val="75000"/>
                  </a:sysClr>
                </a:gs>
                <a:gs pos="81000">
                  <a:sysClr val="window" lastClr="FFFFFF">
                    <a:lumMod val="75000"/>
                  </a:sysClr>
                </a:gs>
                <a:gs pos="100000">
                  <a:sysClr val="window" lastClr="FFFFFF"/>
                </a:gs>
              </a:gsLst>
              <a:lin ang="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7" name="Oval 36">
              <a:extLst>
                <a:ext uri="{FF2B5EF4-FFF2-40B4-BE49-F238E27FC236}">
                  <a16:creationId xmlns:a16="http://schemas.microsoft.com/office/drawing/2014/main" id="{5130730A-86B7-4D75-B0F7-AF126E4C1F37}"/>
                </a:ext>
              </a:extLst>
            </p:cNvPr>
            <p:cNvSpPr/>
            <p:nvPr/>
          </p:nvSpPr>
          <p:spPr>
            <a:xfrm flipH="1">
              <a:off x="6739783" y="4632321"/>
              <a:ext cx="167771" cy="133721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8" name="Oval 37">
              <a:extLst>
                <a:ext uri="{FF2B5EF4-FFF2-40B4-BE49-F238E27FC236}">
                  <a16:creationId xmlns:a16="http://schemas.microsoft.com/office/drawing/2014/main" id="{AA68EE1B-A7EA-40E7-B882-580A0DCE0364}"/>
                </a:ext>
              </a:extLst>
            </p:cNvPr>
            <p:cNvSpPr/>
            <p:nvPr/>
          </p:nvSpPr>
          <p:spPr>
            <a:xfrm flipH="1">
              <a:off x="6775919" y="4632467"/>
              <a:ext cx="151471" cy="145759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5721A607-19EC-46A9-8680-A25472946FE5}"/>
              </a:ext>
            </a:extLst>
          </p:cNvPr>
          <p:cNvCxnSpPr>
            <a:cxnSpLocks/>
          </p:cNvCxnSpPr>
          <p:nvPr/>
        </p:nvCxnSpPr>
        <p:spPr>
          <a:xfrm>
            <a:off x="4638770" y="2152086"/>
            <a:ext cx="4790204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C546069E-9417-4827-899E-E1312B7C08F3}"/>
              </a:ext>
            </a:extLst>
          </p:cNvPr>
          <p:cNvCxnSpPr>
            <a:cxnSpLocks/>
          </p:cNvCxnSpPr>
          <p:nvPr/>
        </p:nvCxnSpPr>
        <p:spPr>
          <a:xfrm flipV="1">
            <a:off x="4670520" y="2145185"/>
            <a:ext cx="0" cy="2584963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699E058B-A87F-471F-A2AE-A3A9C9CFE37D}"/>
              </a:ext>
            </a:extLst>
          </p:cNvPr>
          <p:cNvCxnSpPr>
            <a:cxnSpLocks/>
          </p:cNvCxnSpPr>
          <p:nvPr/>
        </p:nvCxnSpPr>
        <p:spPr>
          <a:xfrm>
            <a:off x="3189972" y="4715468"/>
            <a:ext cx="1506673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9" name="Straight Connector 48">
            <a:extLst>
              <a:ext uri="{FF2B5EF4-FFF2-40B4-BE49-F238E27FC236}">
                <a16:creationId xmlns:a16="http://schemas.microsoft.com/office/drawing/2014/main" id="{B6E3CF57-1C24-4F9A-862D-E349F6F503B7}"/>
              </a:ext>
            </a:extLst>
          </p:cNvPr>
          <p:cNvCxnSpPr>
            <a:cxnSpLocks/>
          </p:cNvCxnSpPr>
          <p:nvPr/>
        </p:nvCxnSpPr>
        <p:spPr>
          <a:xfrm>
            <a:off x="4506145" y="5124795"/>
            <a:ext cx="0" cy="575163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51" name="Rectangle 50">
            <a:extLst>
              <a:ext uri="{FF2B5EF4-FFF2-40B4-BE49-F238E27FC236}">
                <a16:creationId xmlns:a16="http://schemas.microsoft.com/office/drawing/2014/main" id="{B7A2AE9A-F20B-4ACE-91BD-739A7F5A2B53}"/>
              </a:ext>
            </a:extLst>
          </p:cNvPr>
          <p:cNvSpPr/>
          <p:nvPr/>
        </p:nvSpPr>
        <p:spPr>
          <a:xfrm>
            <a:off x="7601174" y="2938065"/>
            <a:ext cx="1124602" cy="2433973"/>
          </a:xfrm>
          <a:prstGeom prst="rect">
            <a:avLst/>
          </a:prstGeom>
          <a:solidFill>
            <a:srgbClr val="FF0000"/>
          </a:solidFill>
          <a:ln w="12700" cap="flat" cmpd="sng" algn="ctr">
            <a:solidFill>
              <a:srgbClr val="FF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55" name="Oval 54">
            <a:extLst>
              <a:ext uri="{FF2B5EF4-FFF2-40B4-BE49-F238E27FC236}">
                <a16:creationId xmlns:a16="http://schemas.microsoft.com/office/drawing/2014/main" id="{27FB9BE1-2841-499A-BA79-BBB334761C66}"/>
              </a:ext>
            </a:extLst>
          </p:cNvPr>
          <p:cNvSpPr/>
          <p:nvPr/>
        </p:nvSpPr>
        <p:spPr>
          <a:xfrm>
            <a:off x="8314273" y="3799853"/>
            <a:ext cx="136407" cy="135538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56" name="Group 55">
            <a:extLst>
              <a:ext uri="{FF2B5EF4-FFF2-40B4-BE49-F238E27FC236}">
                <a16:creationId xmlns:a16="http://schemas.microsoft.com/office/drawing/2014/main" id="{CCD34E33-AB8C-48BD-9AAF-D9718ECAEEBA}"/>
              </a:ext>
            </a:extLst>
          </p:cNvPr>
          <p:cNvGrpSpPr/>
          <p:nvPr/>
        </p:nvGrpSpPr>
        <p:grpSpPr>
          <a:xfrm>
            <a:off x="2183472" y="4457728"/>
            <a:ext cx="1433871" cy="956337"/>
            <a:chOff x="1163553" y="4911403"/>
            <a:chExt cx="1647518" cy="948877"/>
          </a:xfrm>
          <a:solidFill>
            <a:srgbClr val="E7E6E6">
              <a:lumMod val="90000"/>
            </a:srgbClr>
          </a:solidFill>
        </p:grpSpPr>
        <p:sp>
          <p:nvSpPr>
            <p:cNvPr id="57" name="Rectangle 56">
              <a:extLst>
                <a:ext uri="{FF2B5EF4-FFF2-40B4-BE49-F238E27FC236}">
                  <a16:creationId xmlns:a16="http://schemas.microsoft.com/office/drawing/2014/main" id="{7826D5D3-4A02-4DBC-AF7E-215CD86DBF4C}"/>
                </a:ext>
              </a:extLst>
            </p:cNvPr>
            <p:cNvSpPr/>
            <p:nvPr/>
          </p:nvSpPr>
          <p:spPr>
            <a:xfrm flipH="1">
              <a:off x="2560803" y="5063036"/>
              <a:ext cx="250268" cy="172279"/>
            </a:xfrm>
            <a:prstGeom prst="rect">
              <a:avLst/>
            </a:prstGeom>
            <a:solidFill>
              <a:srgbClr val="CF8B03"/>
            </a:solidFill>
            <a:ln w="12700" cap="flat" cmpd="sng" algn="ctr">
              <a:solidFill>
                <a:srgbClr val="CF8B0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58E20B6D-2199-4A7E-90EF-FAFB7CF2F24F}"/>
                </a:ext>
              </a:extLst>
            </p:cNvPr>
            <p:cNvGrpSpPr/>
            <p:nvPr/>
          </p:nvGrpSpPr>
          <p:grpSpPr>
            <a:xfrm>
              <a:off x="1163553" y="4911403"/>
              <a:ext cx="1647518" cy="948877"/>
              <a:chOff x="3441652" y="5168116"/>
              <a:chExt cx="1647518" cy="948877"/>
            </a:xfrm>
            <a:grpFill/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3C7761BF-C76B-4C6E-90EE-B845AFEC0CF3}"/>
                  </a:ext>
                </a:extLst>
              </p:cNvPr>
              <p:cNvSpPr/>
              <p:nvPr/>
            </p:nvSpPr>
            <p:spPr>
              <a:xfrm flipH="1">
                <a:off x="4838902" y="5740033"/>
                <a:ext cx="250268" cy="172279"/>
              </a:xfrm>
              <a:prstGeom prst="rect">
                <a:avLst/>
              </a:prstGeom>
              <a:solidFill>
                <a:srgbClr val="CF8B03"/>
              </a:solidFill>
              <a:ln w="12700" cap="flat" cmpd="sng" algn="ctr">
                <a:solidFill>
                  <a:srgbClr val="CF8B0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0" name="Rectangle 59">
                <a:extLst>
                  <a:ext uri="{FF2B5EF4-FFF2-40B4-BE49-F238E27FC236}">
                    <a16:creationId xmlns:a16="http://schemas.microsoft.com/office/drawing/2014/main" id="{09E4845A-BE4F-4F2A-8DBE-09258772215D}"/>
                  </a:ext>
                </a:extLst>
              </p:cNvPr>
              <p:cNvSpPr/>
              <p:nvPr/>
            </p:nvSpPr>
            <p:spPr>
              <a:xfrm flipH="1">
                <a:off x="3441652" y="5168116"/>
                <a:ext cx="1500938" cy="948877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83" name="TextBox 82">
            <a:extLst>
              <a:ext uri="{FF2B5EF4-FFF2-40B4-BE49-F238E27FC236}">
                <a16:creationId xmlns:a16="http://schemas.microsoft.com/office/drawing/2014/main" id="{A18C9931-FC52-445D-8BA1-F276EFA283FB}"/>
              </a:ext>
            </a:extLst>
          </p:cNvPr>
          <p:cNvSpPr txBox="1"/>
          <p:nvPr/>
        </p:nvSpPr>
        <p:spPr>
          <a:xfrm>
            <a:off x="2384115" y="4768147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HPWH</a:t>
            </a:r>
          </a:p>
        </p:txBody>
      </p:sp>
      <p:sp>
        <p:nvSpPr>
          <p:cNvPr id="84" name="TextBox 83">
            <a:extLst>
              <a:ext uri="{FF2B5EF4-FFF2-40B4-BE49-F238E27FC236}">
                <a16:creationId xmlns:a16="http://schemas.microsoft.com/office/drawing/2014/main" id="{8F37998A-029F-4BDA-BC1F-4B3AD60E7A75}"/>
              </a:ext>
            </a:extLst>
          </p:cNvPr>
          <p:cNvSpPr txBox="1"/>
          <p:nvPr/>
        </p:nvSpPr>
        <p:spPr>
          <a:xfrm>
            <a:off x="4038329" y="5642915"/>
            <a:ext cx="966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COLD</a:t>
            </a:r>
          </a:p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SUPPLY</a:t>
            </a:r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BA1EA5E4-FE08-42FC-8BCA-79F80CCFB13E}"/>
              </a:ext>
            </a:extLst>
          </p:cNvPr>
          <p:cNvSpPr txBox="1"/>
          <p:nvPr/>
        </p:nvSpPr>
        <p:spPr>
          <a:xfrm>
            <a:off x="3887260" y="3225656"/>
            <a:ext cx="779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140°F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29202629-EA48-486D-8940-A0445584BD66}"/>
              </a:ext>
            </a:extLst>
          </p:cNvPr>
          <p:cNvSpPr txBox="1"/>
          <p:nvPr/>
        </p:nvSpPr>
        <p:spPr>
          <a:xfrm>
            <a:off x="9428974" y="1654332"/>
            <a:ext cx="99257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TO</a:t>
            </a:r>
          </a:p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MIXING</a:t>
            </a:r>
          </a:p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VALVE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C11A8146-CB9D-46F8-A3E0-C3891D644AB6}"/>
              </a:ext>
            </a:extLst>
          </p:cNvPr>
          <p:cNvSpPr txBox="1"/>
          <p:nvPr/>
        </p:nvSpPr>
        <p:spPr>
          <a:xfrm>
            <a:off x="7773784" y="3216359"/>
            <a:ext cx="779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140°F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9A8DBEFA-BFF1-4705-A0D3-8515232DAF1F}"/>
              </a:ext>
            </a:extLst>
          </p:cNvPr>
          <p:cNvSpPr txBox="1"/>
          <p:nvPr/>
        </p:nvSpPr>
        <p:spPr>
          <a:xfrm>
            <a:off x="5530420" y="3214661"/>
            <a:ext cx="779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140°F</a:t>
            </a:r>
          </a:p>
        </p:txBody>
      </p:sp>
      <p:cxnSp>
        <p:nvCxnSpPr>
          <p:cNvPr id="61" name="Straight Connector 60">
            <a:extLst>
              <a:ext uri="{FF2B5EF4-FFF2-40B4-BE49-F238E27FC236}">
                <a16:creationId xmlns:a16="http://schemas.microsoft.com/office/drawing/2014/main" id="{2A4AB8D3-A7A9-4E16-BAFB-CC5370CD9DC2}"/>
              </a:ext>
            </a:extLst>
          </p:cNvPr>
          <p:cNvCxnSpPr>
            <a:cxnSpLocks/>
          </p:cNvCxnSpPr>
          <p:nvPr/>
        </p:nvCxnSpPr>
        <p:spPr>
          <a:xfrm flipH="1">
            <a:off x="4130249" y="5109910"/>
            <a:ext cx="353640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C51C3CC9-D6A1-449B-AFCB-ABF2AB0A8A65}"/>
              </a:ext>
            </a:extLst>
          </p:cNvPr>
          <p:cNvCxnSpPr>
            <a:cxnSpLocks/>
          </p:cNvCxnSpPr>
          <p:nvPr/>
        </p:nvCxnSpPr>
        <p:spPr>
          <a:xfrm>
            <a:off x="4619014" y="5100582"/>
            <a:ext cx="353640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3AF84B1B-0259-4EF7-A1D1-13B352933C82}"/>
              </a:ext>
            </a:extLst>
          </p:cNvPr>
          <p:cNvCxnSpPr>
            <a:cxnSpLocks/>
          </p:cNvCxnSpPr>
          <p:nvPr/>
        </p:nvCxnSpPr>
        <p:spPr>
          <a:xfrm>
            <a:off x="6936418" y="2938019"/>
            <a:ext cx="0" cy="318377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6BBF64B-0732-40C5-B4E8-49D6F9645049}"/>
              </a:ext>
            </a:extLst>
          </p:cNvPr>
          <p:cNvCxnSpPr>
            <a:cxnSpLocks/>
          </p:cNvCxnSpPr>
          <p:nvPr/>
        </p:nvCxnSpPr>
        <p:spPr>
          <a:xfrm flipV="1">
            <a:off x="6940243" y="3827016"/>
            <a:ext cx="0" cy="318377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A85E96DE-EB9D-4312-AF1C-A12798D53A55}"/>
              </a:ext>
            </a:extLst>
          </p:cNvPr>
          <p:cNvCxnSpPr>
            <a:cxnSpLocks/>
          </p:cNvCxnSpPr>
          <p:nvPr/>
        </p:nvCxnSpPr>
        <p:spPr>
          <a:xfrm>
            <a:off x="4667854" y="2848771"/>
            <a:ext cx="0" cy="318377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triangle"/>
            <a:tailEnd type="none"/>
          </a:ln>
          <a:effectLst/>
        </p:spPr>
      </p:cxnSp>
    </p:spTree>
    <p:extLst>
      <p:ext uri="{BB962C8B-B14F-4D97-AF65-F5344CB8AC3E}">
        <p14:creationId xmlns:p14="http://schemas.microsoft.com/office/powerpoint/2010/main" val="334066650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666996" y="160468"/>
            <a:ext cx="8365448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spc="-300">
                <a:solidFill>
                  <a:schemeClr val="bg1"/>
                </a:solidFill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HPWH System Piping</a:t>
            </a:r>
          </a:p>
        </p:txBody>
      </p: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E1B4C7-592C-4356-981D-563A1B181042}"/>
              </a:ext>
            </a:extLst>
          </p:cNvPr>
          <p:cNvCxnSpPr>
            <a:cxnSpLocks/>
          </p:cNvCxnSpPr>
          <p:nvPr/>
        </p:nvCxnSpPr>
        <p:spPr>
          <a:xfrm>
            <a:off x="3946023" y="4537598"/>
            <a:ext cx="1814540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7BD1B4F-F8EE-4EEF-A801-97058584E672}"/>
              </a:ext>
            </a:extLst>
          </p:cNvPr>
          <p:cNvSpPr/>
          <p:nvPr/>
        </p:nvSpPr>
        <p:spPr>
          <a:xfrm>
            <a:off x="5647874" y="4449733"/>
            <a:ext cx="225379" cy="160199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8E3DCA-27D8-426F-BAE2-AC074103123B}"/>
              </a:ext>
            </a:extLst>
          </p:cNvPr>
          <p:cNvSpPr/>
          <p:nvPr/>
        </p:nvSpPr>
        <p:spPr>
          <a:xfrm>
            <a:off x="5647874" y="4119906"/>
            <a:ext cx="225379" cy="160199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C028A1-5C71-469B-83A6-DFCB21F83B58}"/>
              </a:ext>
            </a:extLst>
          </p:cNvPr>
          <p:cNvSpPr/>
          <p:nvPr/>
        </p:nvSpPr>
        <p:spPr>
          <a:xfrm>
            <a:off x="6353562" y="2194617"/>
            <a:ext cx="141616" cy="181013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DE3513-B38E-4FB6-8F85-A938B5AC4451}"/>
              </a:ext>
            </a:extLst>
          </p:cNvPr>
          <p:cNvSpPr/>
          <p:nvPr/>
        </p:nvSpPr>
        <p:spPr>
          <a:xfrm>
            <a:off x="5760563" y="2285124"/>
            <a:ext cx="1351671" cy="2654637"/>
          </a:xfrm>
          <a:prstGeom prst="rect">
            <a:avLst/>
          </a:prstGeom>
          <a:gradFill flip="none" rotWithShape="1">
            <a:gsLst>
              <a:gs pos="0">
                <a:srgbClr val="41AEBD">
                  <a:lumMod val="5000"/>
                  <a:lumOff val="95000"/>
                </a:srgbClr>
              </a:gs>
              <a:gs pos="22000">
                <a:sysClr val="window" lastClr="FFFFFF">
                  <a:lumMod val="75000"/>
                </a:sysClr>
              </a:gs>
              <a:gs pos="81000">
                <a:sysClr val="window" lastClr="FFFFFF">
                  <a:lumMod val="75000"/>
                </a:sysClr>
              </a:gs>
              <a:gs pos="100000">
                <a:sysClr val="window" lastClr="FFFFFF"/>
              </a:gs>
            </a:gsLst>
            <a:lin ang="0" scaled="1"/>
            <a:tileRect/>
          </a:gra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26B9B8-BDDB-4DE8-BBB1-960D8E1F9980}"/>
              </a:ext>
            </a:extLst>
          </p:cNvPr>
          <p:cNvGrpSpPr/>
          <p:nvPr/>
        </p:nvGrpSpPr>
        <p:grpSpPr>
          <a:xfrm flipH="1">
            <a:off x="6408075" y="1929714"/>
            <a:ext cx="1569432" cy="2632987"/>
            <a:chOff x="5060966" y="2873944"/>
            <a:chExt cx="1742747" cy="283153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56578C9-347D-4C30-8720-3859F3B0B18A}"/>
                </a:ext>
              </a:extLst>
            </p:cNvPr>
            <p:cNvCxnSpPr/>
            <p:nvPr/>
          </p:nvCxnSpPr>
          <p:spPr>
            <a:xfrm flipH="1" flipV="1">
              <a:off x="6776601" y="2873944"/>
              <a:ext cx="0" cy="278719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6671E6-6294-461E-9D1A-0792DB2151EF}"/>
                </a:ext>
              </a:extLst>
            </p:cNvPr>
            <p:cNvCxnSpPr/>
            <p:nvPr/>
          </p:nvCxnSpPr>
          <p:spPr>
            <a:xfrm>
              <a:off x="5530537" y="2899630"/>
              <a:ext cx="1273176" cy="0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24FFCC-E8EE-41C5-96EF-F4D3A77937BB}"/>
                </a:ext>
              </a:extLst>
            </p:cNvPr>
            <p:cNvCxnSpPr/>
            <p:nvPr/>
          </p:nvCxnSpPr>
          <p:spPr>
            <a:xfrm flipV="1">
              <a:off x="5562163" y="2873944"/>
              <a:ext cx="1" cy="2831532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BA4B3A7-5DFE-49FA-BA5F-DEA0EC83DFB4}"/>
                </a:ext>
              </a:extLst>
            </p:cNvPr>
            <p:cNvCxnSpPr/>
            <p:nvPr/>
          </p:nvCxnSpPr>
          <p:spPr>
            <a:xfrm>
              <a:off x="5060966" y="5676153"/>
              <a:ext cx="506768" cy="0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11F2B5D-C0B7-41D9-AC3C-924FCD4BB54D}"/>
              </a:ext>
            </a:extLst>
          </p:cNvPr>
          <p:cNvCxnSpPr>
            <a:cxnSpLocks/>
          </p:cNvCxnSpPr>
          <p:nvPr/>
        </p:nvCxnSpPr>
        <p:spPr>
          <a:xfrm flipV="1">
            <a:off x="8731441" y="1581173"/>
            <a:ext cx="0" cy="613446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none"/>
            <a:tailEnd type="none" w="lg" len="med"/>
          </a:ln>
          <a:effectLst/>
        </p:spPr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1ABDD0C9-1FB6-4649-A8AB-E0230E968207}"/>
              </a:ext>
            </a:extLst>
          </p:cNvPr>
          <p:cNvSpPr/>
          <p:nvPr/>
        </p:nvSpPr>
        <p:spPr>
          <a:xfrm>
            <a:off x="6114686" y="3176520"/>
            <a:ext cx="136407" cy="135538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7DE8FF-A136-4E02-851B-1AF086118892}"/>
              </a:ext>
            </a:extLst>
          </p:cNvPr>
          <p:cNvGrpSpPr/>
          <p:nvPr/>
        </p:nvGrpSpPr>
        <p:grpSpPr>
          <a:xfrm flipH="1">
            <a:off x="7954855" y="2194252"/>
            <a:ext cx="1464360" cy="2745144"/>
            <a:chOff x="6076523" y="2821946"/>
            <a:chExt cx="1626072" cy="295214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00B078-90C9-4BEF-AEDA-16BD9EE05C9B}"/>
                </a:ext>
              </a:extLst>
            </p:cNvPr>
            <p:cNvSpPr/>
            <p:nvPr/>
          </p:nvSpPr>
          <p:spPr>
            <a:xfrm flipH="1">
              <a:off x="6750298" y="2821946"/>
              <a:ext cx="157255" cy="19466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21465EB-F428-433C-8344-CA761498A129}"/>
                </a:ext>
              </a:extLst>
            </p:cNvPr>
            <p:cNvSpPr/>
            <p:nvPr/>
          </p:nvSpPr>
          <p:spPr>
            <a:xfrm flipH="1">
              <a:off x="7452327" y="4892415"/>
              <a:ext cx="250268" cy="172279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CBC98F2-6C5E-47CC-801B-5A9D8951796D}"/>
                </a:ext>
              </a:extLst>
            </p:cNvPr>
            <p:cNvSpPr/>
            <p:nvPr/>
          </p:nvSpPr>
          <p:spPr>
            <a:xfrm flipH="1">
              <a:off x="7452327" y="5247114"/>
              <a:ext cx="250268" cy="172279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C6BAAB3-A088-44DB-AD79-E441E70C5082}"/>
                </a:ext>
              </a:extLst>
            </p:cNvPr>
            <p:cNvSpPr/>
            <p:nvPr/>
          </p:nvSpPr>
          <p:spPr>
            <a:xfrm flipH="1">
              <a:off x="6076523" y="2919278"/>
              <a:ext cx="1500938" cy="2854815"/>
            </a:xfrm>
            <a:prstGeom prst="rect">
              <a:avLst/>
            </a:prstGeom>
            <a:gradFill flip="none" rotWithShape="1">
              <a:gsLst>
                <a:gs pos="0">
                  <a:srgbClr val="41AEBD">
                    <a:lumMod val="5000"/>
                    <a:lumOff val="95000"/>
                  </a:srgbClr>
                </a:gs>
                <a:gs pos="22000">
                  <a:sysClr val="window" lastClr="FFFFFF">
                    <a:lumMod val="75000"/>
                  </a:sysClr>
                </a:gs>
                <a:gs pos="81000">
                  <a:sysClr val="window" lastClr="FFFFFF">
                    <a:lumMod val="75000"/>
                  </a:sysClr>
                </a:gs>
                <a:gs pos="100000">
                  <a:sysClr val="window" lastClr="FFFFFF"/>
                </a:gs>
              </a:gsLst>
              <a:lin ang="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55CC6EA-B01A-455D-8D53-4EC37C35EF9F}"/>
                </a:ext>
              </a:extLst>
            </p:cNvPr>
            <p:cNvSpPr/>
            <p:nvPr/>
          </p:nvSpPr>
          <p:spPr>
            <a:xfrm flipH="1">
              <a:off x="6739783" y="4632321"/>
              <a:ext cx="167771" cy="133721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2F3739F-C9E8-49B3-9658-614FF6FDDF8D}"/>
              </a:ext>
            </a:extLst>
          </p:cNvPr>
          <p:cNvCxnSpPr>
            <a:cxnSpLocks/>
          </p:cNvCxnSpPr>
          <p:nvPr/>
        </p:nvCxnSpPr>
        <p:spPr>
          <a:xfrm>
            <a:off x="4964998" y="1588074"/>
            <a:ext cx="5543345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16E7ADB-70CA-401B-B10D-B4469A57A385}"/>
              </a:ext>
            </a:extLst>
          </p:cNvPr>
          <p:cNvCxnSpPr>
            <a:cxnSpLocks/>
          </p:cNvCxnSpPr>
          <p:nvPr/>
        </p:nvCxnSpPr>
        <p:spPr>
          <a:xfrm flipV="1">
            <a:off x="4999200" y="1562166"/>
            <a:ext cx="0" cy="2603971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4D19EA4-F8D7-44A3-9544-27CF2E15CD79}"/>
              </a:ext>
            </a:extLst>
          </p:cNvPr>
          <p:cNvCxnSpPr>
            <a:cxnSpLocks/>
          </p:cNvCxnSpPr>
          <p:nvPr/>
        </p:nvCxnSpPr>
        <p:spPr>
          <a:xfrm>
            <a:off x="3518652" y="4151456"/>
            <a:ext cx="1506673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115E95B-E9B2-40CD-963B-345AC129273B}"/>
              </a:ext>
            </a:extLst>
          </p:cNvPr>
          <p:cNvCxnSpPr>
            <a:cxnSpLocks/>
          </p:cNvCxnSpPr>
          <p:nvPr/>
        </p:nvCxnSpPr>
        <p:spPr>
          <a:xfrm>
            <a:off x="5119421" y="4571030"/>
            <a:ext cx="1" cy="1103617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CAFAB6C-B78C-4920-8E92-95DD1E06075D}"/>
              </a:ext>
            </a:extLst>
          </p:cNvPr>
          <p:cNvSpPr txBox="1"/>
          <p:nvPr/>
        </p:nvSpPr>
        <p:spPr>
          <a:xfrm>
            <a:off x="4414891" y="5755034"/>
            <a:ext cx="966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COLD</a:t>
            </a:r>
          </a:p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SUPPLY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30B7C22-E5E4-46BA-BBDB-6C34A0EEE36C}"/>
              </a:ext>
            </a:extLst>
          </p:cNvPr>
          <p:cNvSpPr/>
          <p:nvPr/>
        </p:nvSpPr>
        <p:spPr>
          <a:xfrm>
            <a:off x="8524716" y="4110424"/>
            <a:ext cx="136407" cy="135538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C6393E2-D766-4CDB-AE46-71B5166D665E}"/>
              </a:ext>
            </a:extLst>
          </p:cNvPr>
          <p:cNvGrpSpPr/>
          <p:nvPr/>
        </p:nvGrpSpPr>
        <p:grpSpPr>
          <a:xfrm>
            <a:off x="2512152" y="3893716"/>
            <a:ext cx="1433871" cy="956337"/>
            <a:chOff x="1163553" y="4911403"/>
            <a:chExt cx="1647518" cy="948877"/>
          </a:xfrm>
          <a:solidFill>
            <a:srgbClr val="E7E6E6">
              <a:lumMod val="90000"/>
            </a:srgbClr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52856F3-A380-4554-B1B0-C339432DF112}"/>
                </a:ext>
              </a:extLst>
            </p:cNvPr>
            <p:cNvSpPr/>
            <p:nvPr/>
          </p:nvSpPr>
          <p:spPr>
            <a:xfrm flipH="1">
              <a:off x="2560803" y="5063036"/>
              <a:ext cx="250268" cy="172279"/>
            </a:xfrm>
            <a:prstGeom prst="rect">
              <a:avLst/>
            </a:prstGeom>
            <a:solidFill>
              <a:srgbClr val="CF8B03"/>
            </a:solidFill>
            <a:ln w="12700" cap="flat" cmpd="sng" algn="ctr">
              <a:solidFill>
                <a:srgbClr val="CF8B0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D46EE08-E742-4CD1-9444-E97EFBE9F229}"/>
                </a:ext>
              </a:extLst>
            </p:cNvPr>
            <p:cNvGrpSpPr/>
            <p:nvPr/>
          </p:nvGrpSpPr>
          <p:grpSpPr>
            <a:xfrm>
              <a:off x="1163553" y="4911403"/>
              <a:ext cx="1647518" cy="948877"/>
              <a:chOff x="3441652" y="5168116"/>
              <a:chExt cx="1647518" cy="948877"/>
            </a:xfrm>
            <a:grpFill/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60D03C8-202F-478A-B5AE-08E52E69CCFA}"/>
                  </a:ext>
                </a:extLst>
              </p:cNvPr>
              <p:cNvSpPr/>
              <p:nvPr/>
            </p:nvSpPr>
            <p:spPr>
              <a:xfrm flipH="1">
                <a:off x="4838902" y="5740033"/>
                <a:ext cx="250268" cy="172279"/>
              </a:xfrm>
              <a:prstGeom prst="rect">
                <a:avLst/>
              </a:prstGeom>
              <a:solidFill>
                <a:srgbClr val="CF8B03"/>
              </a:solidFill>
              <a:ln w="12700" cap="flat" cmpd="sng" algn="ctr">
                <a:solidFill>
                  <a:srgbClr val="CF8B0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9C94348-2473-4195-9438-0C204375B36C}"/>
                  </a:ext>
                </a:extLst>
              </p:cNvPr>
              <p:cNvSpPr/>
              <p:nvPr/>
            </p:nvSpPr>
            <p:spPr>
              <a:xfrm flipH="1">
                <a:off x="3441652" y="5168116"/>
                <a:ext cx="1500938" cy="948877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9E1200C-0BB6-47AC-A1CF-EC9405FE2731}"/>
              </a:ext>
            </a:extLst>
          </p:cNvPr>
          <p:cNvCxnSpPr>
            <a:cxnSpLocks/>
          </p:cNvCxnSpPr>
          <p:nvPr/>
        </p:nvCxnSpPr>
        <p:spPr>
          <a:xfrm>
            <a:off x="3818451" y="2800706"/>
            <a:ext cx="1187608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2F20ED6-8A79-4DE2-A38C-EB3775F27E45}"/>
              </a:ext>
            </a:extLst>
          </p:cNvPr>
          <p:cNvCxnSpPr>
            <a:cxnSpLocks/>
          </p:cNvCxnSpPr>
          <p:nvPr/>
        </p:nvCxnSpPr>
        <p:spPr>
          <a:xfrm>
            <a:off x="3946023" y="3244289"/>
            <a:ext cx="761349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6DC003A-F4B1-4910-A22D-5D5A66B100F6}"/>
              </a:ext>
            </a:extLst>
          </p:cNvPr>
          <p:cNvGrpSpPr/>
          <p:nvPr/>
        </p:nvGrpSpPr>
        <p:grpSpPr>
          <a:xfrm>
            <a:off x="2512559" y="2561065"/>
            <a:ext cx="1433871" cy="956337"/>
            <a:chOff x="1163553" y="4911403"/>
            <a:chExt cx="1647518" cy="948877"/>
          </a:xfrm>
          <a:solidFill>
            <a:srgbClr val="E7E6E6">
              <a:lumMod val="90000"/>
            </a:srgbClr>
          </a:solidFill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856DDD7-0068-4E1C-A387-8EE82737FB1F}"/>
                </a:ext>
              </a:extLst>
            </p:cNvPr>
            <p:cNvSpPr/>
            <p:nvPr/>
          </p:nvSpPr>
          <p:spPr>
            <a:xfrm flipH="1">
              <a:off x="2560803" y="5063036"/>
              <a:ext cx="250268" cy="172279"/>
            </a:xfrm>
            <a:prstGeom prst="rect">
              <a:avLst/>
            </a:prstGeom>
            <a:solidFill>
              <a:srgbClr val="CF8B03"/>
            </a:solidFill>
            <a:ln w="12700" cap="flat" cmpd="sng" algn="ctr">
              <a:solidFill>
                <a:srgbClr val="CF8B0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05D37E8-9E1B-4971-B5CC-0196F3640BC9}"/>
                </a:ext>
              </a:extLst>
            </p:cNvPr>
            <p:cNvGrpSpPr/>
            <p:nvPr/>
          </p:nvGrpSpPr>
          <p:grpSpPr>
            <a:xfrm>
              <a:off x="1163553" y="4911403"/>
              <a:ext cx="1647518" cy="948877"/>
              <a:chOff x="3441652" y="5168116"/>
              <a:chExt cx="1647518" cy="948877"/>
            </a:xfrm>
            <a:grpFill/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4080EA9-E76B-4162-B271-D242ECC6BA11}"/>
                  </a:ext>
                </a:extLst>
              </p:cNvPr>
              <p:cNvSpPr/>
              <p:nvPr/>
            </p:nvSpPr>
            <p:spPr>
              <a:xfrm flipH="1">
                <a:off x="4838902" y="5740033"/>
                <a:ext cx="250268" cy="172279"/>
              </a:xfrm>
              <a:prstGeom prst="rect">
                <a:avLst/>
              </a:prstGeom>
              <a:solidFill>
                <a:srgbClr val="CF8B03"/>
              </a:solidFill>
              <a:ln w="12700" cap="flat" cmpd="sng" algn="ctr">
                <a:solidFill>
                  <a:srgbClr val="CF8B0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6C2F7B9-4B6F-4EDA-B6BC-975BC600CEB7}"/>
                  </a:ext>
                </a:extLst>
              </p:cNvPr>
              <p:cNvSpPr/>
              <p:nvPr/>
            </p:nvSpPr>
            <p:spPr>
              <a:xfrm flipH="1">
                <a:off x="3441652" y="5168116"/>
                <a:ext cx="1500938" cy="948877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BD12DEC-4961-4816-A621-EA60EE2DF130}"/>
              </a:ext>
            </a:extLst>
          </p:cNvPr>
          <p:cNvCxnSpPr>
            <a:cxnSpLocks/>
          </p:cNvCxnSpPr>
          <p:nvPr/>
        </p:nvCxnSpPr>
        <p:spPr>
          <a:xfrm>
            <a:off x="4697054" y="2006539"/>
            <a:ext cx="0" cy="2526251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F9183999-B76B-467E-824B-86CE5B8D76E1}"/>
              </a:ext>
            </a:extLst>
          </p:cNvPr>
          <p:cNvSpPr txBox="1"/>
          <p:nvPr/>
        </p:nvSpPr>
        <p:spPr>
          <a:xfrm>
            <a:off x="10307109" y="1278332"/>
            <a:ext cx="18848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To Mixing</a:t>
            </a:r>
          </a:p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Valve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21FBEF7-D4F5-4A5E-8960-E420A2C1E682}"/>
              </a:ext>
            </a:extLst>
          </p:cNvPr>
          <p:cNvSpPr txBox="1"/>
          <p:nvPr/>
        </p:nvSpPr>
        <p:spPr>
          <a:xfrm>
            <a:off x="8218173" y="2774469"/>
            <a:ext cx="1071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kern="0" dirty="0">
                <a:latin typeface="Calibri" panose="020F0502020204030204"/>
              </a:rPr>
              <a:t>STORAGE</a:t>
            </a:r>
          </a:p>
          <a:p>
            <a:pPr algn="ctr">
              <a:defRPr/>
            </a:pPr>
            <a:r>
              <a:rPr lang="en-US" kern="0" dirty="0">
                <a:latin typeface="Calibri" panose="020F0502020204030204"/>
              </a:rPr>
              <a:t>TANK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367C9B-2C1F-488F-9AA3-FC82C57283A1}"/>
              </a:ext>
            </a:extLst>
          </p:cNvPr>
          <p:cNvSpPr txBox="1"/>
          <p:nvPr/>
        </p:nvSpPr>
        <p:spPr>
          <a:xfrm>
            <a:off x="5951845" y="2377661"/>
            <a:ext cx="976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kern="0" dirty="0">
                <a:latin typeface="Calibri" panose="020F0502020204030204"/>
              </a:rPr>
              <a:t>STORAGE</a:t>
            </a:r>
          </a:p>
          <a:p>
            <a:pPr algn="ctr">
              <a:defRPr/>
            </a:pPr>
            <a:r>
              <a:rPr lang="en-US" sz="1600" kern="0" dirty="0">
                <a:latin typeface="Calibri" panose="020F0502020204030204"/>
              </a:rPr>
              <a:t>TANK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48796E-8406-41CE-B9BA-9008EA36B636}"/>
              </a:ext>
            </a:extLst>
          </p:cNvPr>
          <p:cNvSpPr txBox="1"/>
          <p:nvPr/>
        </p:nvSpPr>
        <p:spPr>
          <a:xfrm>
            <a:off x="2748814" y="2827877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HPWH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5C5F802-40B6-44F1-9BB6-37A032A4547F}"/>
              </a:ext>
            </a:extLst>
          </p:cNvPr>
          <p:cNvSpPr txBox="1"/>
          <p:nvPr/>
        </p:nvSpPr>
        <p:spPr>
          <a:xfrm>
            <a:off x="2746203" y="4034670"/>
            <a:ext cx="865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LEAD</a:t>
            </a:r>
          </a:p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HPWH</a:t>
            </a:r>
          </a:p>
        </p:txBody>
      </p: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87BABF1-978A-4E45-A099-0B44A4262E9E}"/>
              </a:ext>
            </a:extLst>
          </p:cNvPr>
          <p:cNvCxnSpPr>
            <a:cxnSpLocks/>
          </p:cNvCxnSpPr>
          <p:nvPr/>
        </p:nvCxnSpPr>
        <p:spPr>
          <a:xfrm>
            <a:off x="3735537" y="4745278"/>
            <a:ext cx="4860786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FB33D55-C483-4CDF-9922-7122591CDFC0}"/>
              </a:ext>
            </a:extLst>
          </p:cNvPr>
          <p:cNvCxnSpPr>
            <a:cxnSpLocks/>
          </p:cNvCxnSpPr>
          <p:nvPr/>
        </p:nvCxnSpPr>
        <p:spPr>
          <a:xfrm>
            <a:off x="6177605" y="3311111"/>
            <a:ext cx="0" cy="1375446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0ACF7DA-5124-4C4C-829A-5C1B8B05A854}"/>
              </a:ext>
            </a:extLst>
          </p:cNvPr>
          <p:cNvCxnSpPr>
            <a:cxnSpLocks/>
          </p:cNvCxnSpPr>
          <p:nvPr/>
        </p:nvCxnSpPr>
        <p:spPr>
          <a:xfrm>
            <a:off x="8596323" y="4198428"/>
            <a:ext cx="0" cy="54685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1E98AD1-EC3B-40BC-BEAC-5E3B5D2EF291}"/>
              </a:ext>
            </a:extLst>
          </p:cNvPr>
          <p:cNvCxnSpPr>
            <a:cxnSpLocks/>
          </p:cNvCxnSpPr>
          <p:nvPr/>
        </p:nvCxnSpPr>
        <p:spPr>
          <a:xfrm>
            <a:off x="2084114" y="3137478"/>
            <a:ext cx="0" cy="1627449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8AD1164-0B18-4304-819D-C863D1982D49}"/>
              </a:ext>
            </a:extLst>
          </p:cNvPr>
          <p:cNvCxnSpPr>
            <a:cxnSpLocks/>
          </p:cNvCxnSpPr>
          <p:nvPr/>
        </p:nvCxnSpPr>
        <p:spPr>
          <a:xfrm>
            <a:off x="4996534" y="2124358"/>
            <a:ext cx="0" cy="318377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E01EC533-9E6C-42A1-8FC6-F8919C8570E4}"/>
              </a:ext>
            </a:extLst>
          </p:cNvPr>
          <p:cNvCxnSpPr>
            <a:cxnSpLocks/>
          </p:cNvCxnSpPr>
          <p:nvPr/>
        </p:nvCxnSpPr>
        <p:spPr>
          <a:xfrm>
            <a:off x="7521137" y="2436779"/>
            <a:ext cx="0" cy="318377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E481B4E-9A9F-4EEA-B856-28AB42857D9D}"/>
              </a:ext>
            </a:extLst>
          </p:cNvPr>
          <p:cNvCxnSpPr>
            <a:cxnSpLocks/>
          </p:cNvCxnSpPr>
          <p:nvPr/>
        </p:nvCxnSpPr>
        <p:spPr>
          <a:xfrm flipV="1">
            <a:off x="7526098" y="3325776"/>
            <a:ext cx="0" cy="318377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BBA33A8-0439-4F18-9AF2-ABBD3B7ED805}"/>
              </a:ext>
            </a:extLst>
          </p:cNvPr>
          <p:cNvCxnSpPr>
            <a:cxnSpLocks/>
          </p:cNvCxnSpPr>
          <p:nvPr/>
        </p:nvCxnSpPr>
        <p:spPr>
          <a:xfrm flipH="1">
            <a:off x="4680997" y="4535730"/>
            <a:ext cx="353640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0464B032-C98F-48CE-BD07-42B66BDBC333}"/>
              </a:ext>
            </a:extLst>
          </p:cNvPr>
          <p:cNvCxnSpPr>
            <a:cxnSpLocks/>
          </p:cNvCxnSpPr>
          <p:nvPr/>
        </p:nvCxnSpPr>
        <p:spPr>
          <a:xfrm>
            <a:off x="5184511" y="4533245"/>
            <a:ext cx="353640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D00C026-DC18-4F19-B940-374DDF678298}"/>
              </a:ext>
            </a:extLst>
          </p:cNvPr>
          <p:cNvCxnSpPr>
            <a:cxnSpLocks/>
          </p:cNvCxnSpPr>
          <p:nvPr/>
        </p:nvCxnSpPr>
        <p:spPr>
          <a:xfrm>
            <a:off x="3824612" y="1590949"/>
            <a:ext cx="1187608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10150282-201C-4972-9DE7-E0053A6D0C35}"/>
              </a:ext>
            </a:extLst>
          </p:cNvPr>
          <p:cNvCxnSpPr>
            <a:cxnSpLocks/>
          </p:cNvCxnSpPr>
          <p:nvPr/>
        </p:nvCxnSpPr>
        <p:spPr>
          <a:xfrm>
            <a:off x="3952184" y="2034532"/>
            <a:ext cx="761349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C585D77-AEA5-4028-9831-4485B17DE4F2}"/>
              </a:ext>
            </a:extLst>
          </p:cNvPr>
          <p:cNvSpPr/>
          <p:nvPr/>
        </p:nvSpPr>
        <p:spPr>
          <a:xfrm flipH="1">
            <a:off x="3734777" y="1504133"/>
            <a:ext cx="217814" cy="173633"/>
          </a:xfrm>
          <a:prstGeom prst="rect">
            <a:avLst/>
          </a:prstGeom>
          <a:solidFill>
            <a:srgbClr val="CF8B03"/>
          </a:solidFill>
          <a:ln w="12700" cap="flat" cmpd="sng" algn="ctr">
            <a:solidFill>
              <a:srgbClr val="CF8B0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40D8049-F770-4D31-84C1-5CC5085A08EA}"/>
              </a:ext>
            </a:extLst>
          </p:cNvPr>
          <p:cNvSpPr/>
          <p:nvPr/>
        </p:nvSpPr>
        <p:spPr>
          <a:xfrm flipH="1">
            <a:off x="3734777" y="1927721"/>
            <a:ext cx="217814" cy="173633"/>
          </a:xfrm>
          <a:prstGeom prst="rect">
            <a:avLst/>
          </a:prstGeom>
          <a:solidFill>
            <a:srgbClr val="CF8B03"/>
          </a:solidFill>
          <a:ln w="12700" cap="flat" cmpd="sng" algn="ctr">
            <a:solidFill>
              <a:srgbClr val="CF8B0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C50E972-A69E-4357-A991-4FC66CC86309}"/>
              </a:ext>
            </a:extLst>
          </p:cNvPr>
          <p:cNvSpPr/>
          <p:nvPr/>
        </p:nvSpPr>
        <p:spPr>
          <a:xfrm flipH="1">
            <a:off x="2518720" y="1351308"/>
            <a:ext cx="1306299" cy="956337"/>
          </a:xfrm>
          <a:prstGeom prst="rect">
            <a:avLst/>
          </a:prstGeom>
          <a:solidFill>
            <a:srgbClr val="E7E6E6">
              <a:lumMod val="9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DB6CF03-4A86-4DB2-AC67-2B5A77CAE0EF}"/>
              </a:ext>
            </a:extLst>
          </p:cNvPr>
          <p:cNvSpPr txBox="1"/>
          <p:nvPr/>
        </p:nvSpPr>
        <p:spPr>
          <a:xfrm>
            <a:off x="2748813" y="1638808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HPWH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CF7D01F-EDD6-4741-9949-0FC9DF41810A}"/>
              </a:ext>
            </a:extLst>
          </p:cNvPr>
          <p:cNvCxnSpPr>
            <a:cxnSpLocks/>
          </p:cNvCxnSpPr>
          <p:nvPr/>
        </p:nvCxnSpPr>
        <p:spPr>
          <a:xfrm>
            <a:off x="2183937" y="2143020"/>
            <a:ext cx="0" cy="985125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AFD5B0B-4B15-46F4-B3B9-4F3AE3B3F081}"/>
              </a:ext>
            </a:extLst>
          </p:cNvPr>
          <p:cNvCxnSpPr>
            <a:cxnSpLocks/>
          </p:cNvCxnSpPr>
          <p:nvPr/>
        </p:nvCxnSpPr>
        <p:spPr>
          <a:xfrm flipH="1">
            <a:off x="2183937" y="2124358"/>
            <a:ext cx="564877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1CF3CBBF-3D32-4AB8-A3E9-9611B90566CF}"/>
              </a:ext>
            </a:extLst>
          </p:cNvPr>
          <p:cNvCxnSpPr>
            <a:cxnSpLocks/>
          </p:cNvCxnSpPr>
          <p:nvPr/>
        </p:nvCxnSpPr>
        <p:spPr>
          <a:xfrm flipH="1">
            <a:off x="2084114" y="4764927"/>
            <a:ext cx="668984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E3E0D2AA-AC88-4782-BD73-C8FD9B7FE742}"/>
              </a:ext>
            </a:extLst>
          </p:cNvPr>
          <p:cNvSpPr/>
          <p:nvPr/>
        </p:nvSpPr>
        <p:spPr>
          <a:xfrm rot="10800000" flipH="1">
            <a:off x="1987452" y="3052474"/>
            <a:ext cx="392970" cy="1175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20925B3F-A5E4-4B13-A56D-5974FE119D71}"/>
              </a:ext>
            </a:extLst>
          </p:cNvPr>
          <p:cNvCxnSpPr>
            <a:cxnSpLocks/>
          </p:cNvCxnSpPr>
          <p:nvPr/>
        </p:nvCxnSpPr>
        <p:spPr>
          <a:xfrm flipH="1">
            <a:off x="2317677" y="3394660"/>
            <a:ext cx="416529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A5D414DF-0B37-4F3F-8FF7-9FC1F25E2B4E}"/>
              </a:ext>
            </a:extLst>
          </p:cNvPr>
          <p:cNvCxnSpPr>
            <a:cxnSpLocks/>
          </p:cNvCxnSpPr>
          <p:nvPr/>
        </p:nvCxnSpPr>
        <p:spPr>
          <a:xfrm>
            <a:off x="2308346" y="3142535"/>
            <a:ext cx="0" cy="252125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330D01D-A098-4021-8A2C-C81BB7845C3B}"/>
              </a:ext>
            </a:extLst>
          </p:cNvPr>
          <p:cNvGrpSpPr/>
          <p:nvPr/>
        </p:nvGrpSpPr>
        <p:grpSpPr>
          <a:xfrm>
            <a:off x="4053967" y="5070204"/>
            <a:ext cx="1061939" cy="400465"/>
            <a:chOff x="2195022" y="5084556"/>
            <a:chExt cx="1061939" cy="400465"/>
          </a:xfrm>
        </p:grpSpPr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0499624-5BF5-43F7-996E-AB0B7A97F2EB}"/>
                </a:ext>
              </a:extLst>
            </p:cNvPr>
            <p:cNvCxnSpPr>
              <a:cxnSpLocks/>
            </p:cNvCxnSpPr>
            <p:nvPr/>
          </p:nvCxnSpPr>
          <p:spPr>
            <a:xfrm>
              <a:off x="2777010" y="5290614"/>
              <a:ext cx="479951" cy="0"/>
            </a:xfrm>
            <a:prstGeom prst="line">
              <a:avLst/>
            </a:prstGeom>
            <a:noFill/>
            <a:ln w="635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41DCF9C-EBAB-4B5B-9302-34B129371CDE}"/>
                </a:ext>
              </a:extLst>
            </p:cNvPr>
            <p:cNvGrpSpPr/>
            <p:nvPr/>
          </p:nvGrpSpPr>
          <p:grpSpPr>
            <a:xfrm>
              <a:off x="2195022" y="5084556"/>
              <a:ext cx="722721" cy="400465"/>
              <a:chOff x="1061082" y="5590323"/>
              <a:chExt cx="722721" cy="400465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F210F0E1-C82E-4354-BCAE-528A3D6F5B86}"/>
                  </a:ext>
                </a:extLst>
              </p:cNvPr>
              <p:cNvSpPr/>
              <p:nvPr/>
            </p:nvSpPr>
            <p:spPr>
              <a:xfrm>
                <a:off x="1061082" y="5590678"/>
                <a:ext cx="722721" cy="40011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96B79630-922D-40EF-B2BC-7C3E03414007}"/>
                  </a:ext>
                </a:extLst>
              </p:cNvPr>
              <p:cNvSpPr txBox="1"/>
              <p:nvPr/>
            </p:nvSpPr>
            <p:spPr>
              <a:xfrm>
                <a:off x="1147048" y="5590323"/>
                <a:ext cx="5757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2000" kern="0" dirty="0">
                    <a:latin typeface="Calibri" panose="020F0502020204030204"/>
                  </a:rPr>
                  <a:t>EXP</a:t>
                </a:r>
              </a:p>
            </p:txBody>
          </p:sp>
        </p:grpSp>
      </p:grp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1F3A8F9C-BC84-4C77-992D-7B795F5579F2}"/>
              </a:ext>
            </a:extLst>
          </p:cNvPr>
          <p:cNvCxnSpPr>
            <a:cxnSpLocks/>
          </p:cNvCxnSpPr>
          <p:nvPr/>
        </p:nvCxnSpPr>
        <p:spPr>
          <a:xfrm>
            <a:off x="3735537" y="4686557"/>
            <a:ext cx="2442068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0729874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682474" y="148592"/>
            <a:ext cx="8365448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spc="-300">
                <a:solidFill>
                  <a:schemeClr val="bg1"/>
                </a:solidFill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Recommended unit fittings</a:t>
            </a:r>
          </a:p>
        </p:txBody>
      </p:sp>
      <p:grpSp>
        <p:nvGrpSpPr>
          <p:cNvPr id="50" name="Group 49">
            <a:extLst>
              <a:ext uri="{FF2B5EF4-FFF2-40B4-BE49-F238E27FC236}">
                <a16:creationId xmlns:a16="http://schemas.microsoft.com/office/drawing/2014/main" id="{8534494D-B071-4D4D-B257-BD4D39709D7F}"/>
              </a:ext>
            </a:extLst>
          </p:cNvPr>
          <p:cNvGrpSpPr/>
          <p:nvPr/>
        </p:nvGrpSpPr>
        <p:grpSpPr>
          <a:xfrm>
            <a:off x="2784590" y="2073760"/>
            <a:ext cx="6622820" cy="3128817"/>
            <a:chOff x="1485900" y="2790677"/>
            <a:chExt cx="5696386" cy="2691142"/>
          </a:xfrm>
        </p:grpSpPr>
        <p:pic>
          <p:nvPicPr>
            <p:cNvPr id="52" name="Picture 51">
              <a:extLst>
                <a:ext uri="{FF2B5EF4-FFF2-40B4-BE49-F238E27FC236}">
                  <a16:creationId xmlns:a16="http://schemas.microsoft.com/office/drawing/2014/main" id="{8F77D5FA-0AF6-4B69-9FA8-F3CD706F8F70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/>
            <a:srcRect l="8051" t="23116" r="5538" b="15007"/>
            <a:stretch/>
          </p:blipFill>
          <p:spPr>
            <a:xfrm>
              <a:off x="1638736" y="2790677"/>
              <a:ext cx="5543550" cy="2691142"/>
            </a:xfrm>
            <a:prstGeom prst="rect">
              <a:avLst/>
            </a:prstGeom>
          </p:spPr>
        </p:pic>
        <p:sp>
          <p:nvSpPr>
            <p:cNvPr id="53" name="Rectangle 52">
              <a:extLst>
                <a:ext uri="{FF2B5EF4-FFF2-40B4-BE49-F238E27FC236}">
                  <a16:creationId xmlns:a16="http://schemas.microsoft.com/office/drawing/2014/main" id="{356D7D1E-8449-4200-98B0-DAA2D3B8EF4E}"/>
                </a:ext>
              </a:extLst>
            </p:cNvPr>
            <p:cNvSpPr/>
            <p:nvPr/>
          </p:nvSpPr>
          <p:spPr>
            <a:xfrm>
              <a:off x="1485900" y="3886200"/>
              <a:ext cx="2924611" cy="250048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34129714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682474" y="148592"/>
            <a:ext cx="8365448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spc="-300">
                <a:solidFill>
                  <a:schemeClr val="bg1"/>
                </a:solidFill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Recirc. Return Options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65CA106C-695F-4FBD-9ECE-8A6D81A92B5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38888" y="770928"/>
            <a:ext cx="9363823" cy="53161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591660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682474" y="148592"/>
            <a:ext cx="8365448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spc="-300">
                <a:solidFill>
                  <a:schemeClr val="bg1"/>
                </a:solidFill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Recirc. Return Options</a:t>
            </a:r>
          </a:p>
        </p:txBody>
      </p:sp>
      <p:cxnSp>
        <p:nvCxnSpPr>
          <p:cNvPr id="155" name="Straight Connector 154">
            <a:extLst>
              <a:ext uri="{FF2B5EF4-FFF2-40B4-BE49-F238E27FC236}">
                <a16:creationId xmlns:a16="http://schemas.microsoft.com/office/drawing/2014/main" id="{88CFE137-EAC2-4BFC-AFFE-DF35BBC9572C}"/>
              </a:ext>
            </a:extLst>
          </p:cNvPr>
          <p:cNvCxnSpPr>
            <a:endCxn id="164" idx="1"/>
          </p:cNvCxnSpPr>
          <p:nvPr/>
        </p:nvCxnSpPr>
        <p:spPr>
          <a:xfrm>
            <a:off x="3357435" y="4832838"/>
            <a:ext cx="1415732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156" name="Title 1">
            <a:extLst>
              <a:ext uri="{FF2B5EF4-FFF2-40B4-BE49-F238E27FC236}">
                <a16:creationId xmlns:a16="http://schemas.microsoft.com/office/drawing/2014/main" id="{1B01F862-1824-4DDF-B84D-4E1333ED01E7}"/>
              </a:ext>
            </a:extLst>
          </p:cNvPr>
          <p:cNvSpPr txBox="1">
            <a:spLocks/>
          </p:cNvSpPr>
          <p:nvPr/>
        </p:nvSpPr>
        <p:spPr>
          <a:xfrm>
            <a:off x="2152650" y="869905"/>
            <a:ext cx="7886700" cy="10052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33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r>
              <a:rPr lang="en-US" sz="2800"/>
              <a:t>Return To Tanks</a:t>
            </a:r>
            <a:endParaRPr lang="en-US" sz="2800" dirty="0"/>
          </a:p>
        </p:txBody>
      </p:sp>
      <p:sp>
        <p:nvSpPr>
          <p:cNvPr id="157" name="TextBox 156">
            <a:extLst>
              <a:ext uri="{FF2B5EF4-FFF2-40B4-BE49-F238E27FC236}">
                <a16:creationId xmlns:a16="http://schemas.microsoft.com/office/drawing/2014/main" id="{7EFD45CE-8DCD-4C8E-BA5F-94EA6473D459}"/>
              </a:ext>
            </a:extLst>
          </p:cNvPr>
          <p:cNvSpPr txBox="1"/>
          <p:nvPr/>
        </p:nvSpPr>
        <p:spPr>
          <a:xfrm>
            <a:off x="5110071" y="1575644"/>
            <a:ext cx="77938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  <a:cs typeface="Calibri" panose="020F0502020204030204" pitchFamily="34" charset="0"/>
              </a:rPr>
              <a:t>140°F</a:t>
            </a:r>
          </a:p>
        </p:txBody>
      </p:sp>
      <p:cxnSp>
        <p:nvCxnSpPr>
          <p:cNvPr id="158" name="Straight Connector 157">
            <a:extLst>
              <a:ext uri="{FF2B5EF4-FFF2-40B4-BE49-F238E27FC236}">
                <a16:creationId xmlns:a16="http://schemas.microsoft.com/office/drawing/2014/main" id="{C0A4E3BE-B1CA-48E6-B616-4B8103D0D62B}"/>
              </a:ext>
            </a:extLst>
          </p:cNvPr>
          <p:cNvCxnSpPr/>
          <p:nvPr/>
        </p:nvCxnSpPr>
        <p:spPr>
          <a:xfrm>
            <a:off x="7447961" y="2244558"/>
            <a:ext cx="1072000" cy="0"/>
          </a:xfrm>
          <a:prstGeom prst="line">
            <a:avLst/>
          </a:prstGeom>
          <a:noFill/>
          <a:ln w="63500" cap="flat" cmpd="sng" algn="ctr">
            <a:solidFill>
              <a:srgbClr val="FFFF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59" name="Straight Connector 158">
            <a:extLst>
              <a:ext uri="{FF2B5EF4-FFF2-40B4-BE49-F238E27FC236}">
                <a16:creationId xmlns:a16="http://schemas.microsoft.com/office/drawing/2014/main" id="{4A1E1382-03D6-4C8C-BC12-403B73749864}"/>
              </a:ext>
            </a:extLst>
          </p:cNvPr>
          <p:cNvCxnSpPr/>
          <p:nvPr/>
        </p:nvCxnSpPr>
        <p:spPr>
          <a:xfrm flipV="1">
            <a:off x="5469686" y="2021715"/>
            <a:ext cx="0" cy="445687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0" name="Straight Connector 159">
            <a:extLst>
              <a:ext uri="{FF2B5EF4-FFF2-40B4-BE49-F238E27FC236}">
                <a16:creationId xmlns:a16="http://schemas.microsoft.com/office/drawing/2014/main" id="{84D0EAE7-C075-4837-8613-F944522B2107}"/>
              </a:ext>
            </a:extLst>
          </p:cNvPr>
          <p:cNvCxnSpPr/>
          <p:nvPr/>
        </p:nvCxnSpPr>
        <p:spPr>
          <a:xfrm>
            <a:off x="3904802" y="5491036"/>
            <a:ext cx="2609135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grpSp>
        <p:nvGrpSpPr>
          <p:cNvPr id="161" name="Group 160">
            <a:extLst>
              <a:ext uri="{FF2B5EF4-FFF2-40B4-BE49-F238E27FC236}">
                <a16:creationId xmlns:a16="http://schemas.microsoft.com/office/drawing/2014/main" id="{680CED41-FC1B-4C73-B94C-BDACA3EFFC11}"/>
              </a:ext>
            </a:extLst>
          </p:cNvPr>
          <p:cNvGrpSpPr/>
          <p:nvPr/>
        </p:nvGrpSpPr>
        <p:grpSpPr>
          <a:xfrm flipH="1">
            <a:off x="4773167" y="2467401"/>
            <a:ext cx="1299973" cy="2780670"/>
            <a:chOff x="3513898" y="2821946"/>
            <a:chExt cx="1626072" cy="2952147"/>
          </a:xfrm>
        </p:grpSpPr>
        <p:sp>
          <p:nvSpPr>
            <p:cNvPr id="162" name="Rectangle 161">
              <a:extLst>
                <a:ext uri="{FF2B5EF4-FFF2-40B4-BE49-F238E27FC236}">
                  <a16:creationId xmlns:a16="http://schemas.microsoft.com/office/drawing/2014/main" id="{74D7E2EA-F542-4A8D-8C3C-600B49192D44}"/>
                </a:ext>
              </a:extLst>
            </p:cNvPr>
            <p:cNvSpPr/>
            <p:nvPr/>
          </p:nvSpPr>
          <p:spPr>
            <a:xfrm flipH="1">
              <a:off x="4187673" y="2821946"/>
              <a:ext cx="157255" cy="19466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3" name="Rectangle 162">
              <a:extLst>
                <a:ext uri="{FF2B5EF4-FFF2-40B4-BE49-F238E27FC236}">
                  <a16:creationId xmlns:a16="http://schemas.microsoft.com/office/drawing/2014/main" id="{441368BD-91A6-403F-9813-291BB755B632}"/>
                </a:ext>
              </a:extLst>
            </p:cNvPr>
            <p:cNvSpPr/>
            <p:nvPr/>
          </p:nvSpPr>
          <p:spPr>
            <a:xfrm flipH="1">
              <a:off x="4889702" y="4892415"/>
              <a:ext cx="250268" cy="172279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4" name="Rectangle 163">
              <a:extLst>
                <a:ext uri="{FF2B5EF4-FFF2-40B4-BE49-F238E27FC236}">
                  <a16:creationId xmlns:a16="http://schemas.microsoft.com/office/drawing/2014/main" id="{5513E6DD-31A1-4586-9606-0DFC5ECBAA94}"/>
                </a:ext>
              </a:extLst>
            </p:cNvPr>
            <p:cNvSpPr/>
            <p:nvPr/>
          </p:nvSpPr>
          <p:spPr>
            <a:xfrm flipH="1">
              <a:off x="4889702" y="5247114"/>
              <a:ext cx="250268" cy="172279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5" name="Rectangle 164">
              <a:extLst>
                <a:ext uri="{FF2B5EF4-FFF2-40B4-BE49-F238E27FC236}">
                  <a16:creationId xmlns:a16="http://schemas.microsoft.com/office/drawing/2014/main" id="{DDD51E22-F608-45F6-AB5C-97B4D67A50FD}"/>
                </a:ext>
              </a:extLst>
            </p:cNvPr>
            <p:cNvSpPr/>
            <p:nvPr/>
          </p:nvSpPr>
          <p:spPr>
            <a:xfrm flipH="1">
              <a:off x="3513898" y="2919278"/>
              <a:ext cx="1500938" cy="2854815"/>
            </a:xfrm>
            <a:prstGeom prst="rect">
              <a:avLst/>
            </a:prstGeom>
            <a:gradFill flip="none" rotWithShape="1">
              <a:gsLst>
                <a:gs pos="0">
                  <a:srgbClr val="41AEBD">
                    <a:lumMod val="5000"/>
                    <a:lumOff val="95000"/>
                  </a:srgbClr>
                </a:gs>
                <a:gs pos="22000">
                  <a:sysClr val="window" lastClr="FFFFFF">
                    <a:lumMod val="75000"/>
                  </a:sysClr>
                </a:gs>
                <a:gs pos="81000">
                  <a:sysClr val="window" lastClr="FFFFFF">
                    <a:lumMod val="75000"/>
                  </a:sysClr>
                </a:gs>
                <a:gs pos="100000">
                  <a:sysClr val="window" lastClr="FFFFFF"/>
                </a:gs>
              </a:gsLst>
              <a:lin ang="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6" name="Oval 165">
              <a:extLst>
                <a:ext uri="{FF2B5EF4-FFF2-40B4-BE49-F238E27FC236}">
                  <a16:creationId xmlns:a16="http://schemas.microsoft.com/office/drawing/2014/main" id="{F5697B6D-6CB5-4B06-AD6E-3DEA9C35DE6B}"/>
                </a:ext>
              </a:extLst>
            </p:cNvPr>
            <p:cNvSpPr/>
            <p:nvPr/>
          </p:nvSpPr>
          <p:spPr>
            <a:xfrm flipH="1">
              <a:off x="4177158" y="4632321"/>
              <a:ext cx="167771" cy="133721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67" name="Oval 166">
              <a:extLst>
                <a:ext uri="{FF2B5EF4-FFF2-40B4-BE49-F238E27FC236}">
                  <a16:creationId xmlns:a16="http://schemas.microsoft.com/office/drawing/2014/main" id="{D41CB277-A6D9-4754-B68E-61EA68284134}"/>
                </a:ext>
              </a:extLst>
            </p:cNvPr>
            <p:cNvSpPr/>
            <p:nvPr/>
          </p:nvSpPr>
          <p:spPr>
            <a:xfrm flipH="1">
              <a:off x="3860544" y="4733364"/>
              <a:ext cx="151471" cy="145760"/>
            </a:xfrm>
            <a:prstGeom prst="ellipse">
              <a:avLst/>
            </a:prstGeom>
            <a:solidFill>
              <a:sysClr val="windowText" lastClr="000000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cxnSp>
        <p:nvCxnSpPr>
          <p:cNvPr id="168" name="Straight Connector 167">
            <a:extLst>
              <a:ext uri="{FF2B5EF4-FFF2-40B4-BE49-F238E27FC236}">
                <a16:creationId xmlns:a16="http://schemas.microsoft.com/office/drawing/2014/main" id="{20146D06-4873-46D3-9B94-1FB17E8A755F}"/>
              </a:ext>
            </a:extLst>
          </p:cNvPr>
          <p:cNvCxnSpPr/>
          <p:nvPr/>
        </p:nvCxnSpPr>
        <p:spPr>
          <a:xfrm>
            <a:off x="3566466" y="2021715"/>
            <a:ext cx="3208867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69" name="Straight Connector 168">
            <a:extLst>
              <a:ext uri="{FF2B5EF4-FFF2-40B4-BE49-F238E27FC236}">
                <a16:creationId xmlns:a16="http://schemas.microsoft.com/office/drawing/2014/main" id="{A5FE9273-ABEA-485C-BC1F-E7C467901ED1}"/>
              </a:ext>
            </a:extLst>
          </p:cNvPr>
          <p:cNvCxnSpPr/>
          <p:nvPr/>
        </p:nvCxnSpPr>
        <p:spPr>
          <a:xfrm flipV="1">
            <a:off x="3592848" y="1993389"/>
            <a:ext cx="0" cy="2471046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0" name="Straight Connector 169">
            <a:extLst>
              <a:ext uri="{FF2B5EF4-FFF2-40B4-BE49-F238E27FC236}">
                <a16:creationId xmlns:a16="http://schemas.microsoft.com/office/drawing/2014/main" id="{8B546655-B56B-4DDF-B2C9-AC4C3C762CEE}"/>
              </a:ext>
            </a:extLst>
          </p:cNvPr>
          <p:cNvCxnSpPr/>
          <p:nvPr/>
        </p:nvCxnSpPr>
        <p:spPr>
          <a:xfrm>
            <a:off x="3210901" y="4449564"/>
            <a:ext cx="405139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71" name="Straight Connector 170">
            <a:extLst>
              <a:ext uri="{FF2B5EF4-FFF2-40B4-BE49-F238E27FC236}">
                <a16:creationId xmlns:a16="http://schemas.microsoft.com/office/drawing/2014/main" id="{7B0B30D3-C0B9-4AE7-B0E1-31CDC9B7B750}"/>
              </a:ext>
            </a:extLst>
          </p:cNvPr>
          <p:cNvCxnSpPr/>
          <p:nvPr/>
        </p:nvCxnSpPr>
        <p:spPr>
          <a:xfrm flipH="1">
            <a:off x="3904802" y="4811383"/>
            <a:ext cx="1" cy="958991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cxnSp>
        <p:nvCxnSpPr>
          <p:cNvPr id="172" name="Straight Connector 171">
            <a:extLst>
              <a:ext uri="{FF2B5EF4-FFF2-40B4-BE49-F238E27FC236}">
                <a16:creationId xmlns:a16="http://schemas.microsoft.com/office/drawing/2014/main" id="{A5A4492E-65F2-45A3-B4E5-13463B01731A}"/>
              </a:ext>
            </a:extLst>
          </p:cNvPr>
          <p:cNvCxnSpPr/>
          <p:nvPr/>
        </p:nvCxnSpPr>
        <p:spPr>
          <a:xfrm>
            <a:off x="6505097" y="2514431"/>
            <a:ext cx="1" cy="3003648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cxnSp>
        <p:nvCxnSpPr>
          <p:cNvPr id="173" name="Straight Connector 172">
            <a:extLst>
              <a:ext uri="{FF2B5EF4-FFF2-40B4-BE49-F238E27FC236}">
                <a16:creationId xmlns:a16="http://schemas.microsoft.com/office/drawing/2014/main" id="{FCE1D24A-BA71-4627-9265-A52FB77F0664}"/>
              </a:ext>
            </a:extLst>
          </p:cNvPr>
          <p:cNvCxnSpPr/>
          <p:nvPr/>
        </p:nvCxnSpPr>
        <p:spPr>
          <a:xfrm>
            <a:off x="6479126" y="2527499"/>
            <a:ext cx="296207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174" name="Rectangle 173">
            <a:extLst>
              <a:ext uri="{FF2B5EF4-FFF2-40B4-BE49-F238E27FC236}">
                <a16:creationId xmlns:a16="http://schemas.microsoft.com/office/drawing/2014/main" id="{BEEBA1C4-71C9-4D40-9963-A8D7915D6E2C}"/>
              </a:ext>
            </a:extLst>
          </p:cNvPr>
          <p:cNvSpPr/>
          <p:nvPr/>
        </p:nvSpPr>
        <p:spPr>
          <a:xfrm>
            <a:off x="6775332" y="1874514"/>
            <a:ext cx="675797" cy="776243"/>
          </a:xfrm>
          <a:prstGeom prst="rect">
            <a:avLst/>
          </a:prstGeom>
          <a:solidFill>
            <a:sysClr val="window" lastClr="FFFFFF">
              <a:lumMod val="6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4572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rbel" panose="020B0503020204020204"/>
              <a:ea typeface="+mn-ea"/>
              <a:cs typeface="+mn-cs"/>
            </a:endParaRPr>
          </a:p>
        </p:txBody>
      </p:sp>
      <p:cxnSp>
        <p:nvCxnSpPr>
          <p:cNvPr id="175" name="Straight Connector 174">
            <a:extLst>
              <a:ext uri="{FF2B5EF4-FFF2-40B4-BE49-F238E27FC236}">
                <a16:creationId xmlns:a16="http://schemas.microsoft.com/office/drawing/2014/main" id="{B250A909-E475-4A42-88C4-8902F1542293}"/>
              </a:ext>
            </a:extLst>
          </p:cNvPr>
          <p:cNvCxnSpPr/>
          <p:nvPr/>
        </p:nvCxnSpPr>
        <p:spPr>
          <a:xfrm flipH="1" flipV="1">
            <a:off x="6513937" y="4362373"/>
            <a:ext cx="2486679" cy="1323"/>
          </a:xfrm>
          <a:prstGeom prst="line">
            <a:avLst/>
          </a:prstGeom>
          <a:noFill/>
          <a:ln w="63500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  <p:sp>
        <p:nvSpPr>
          <p:cNvPr id="176" name="TextBox 175">
            <a:extLst>
              <a:ext uri="{FF2B5EF4-FFF2-40B4-BE49-F238E27FC236}">
                <a16:creationId xmlns:a16="http://schemas.microsoft.com/office/drawing/2014/main" id="{9E2E0A30-1B32-4BD2-A540-D37471FDC7D1}"/>
              </a:ext>
            </a:extLst>
          </p:cNvPr>
          <p:cNvSpPr txBox="1"/>
          <p:nvPr/>
        </p:nvSpPr>
        <p:spPr>
          <a:xfrm>
            <a:off x="8865017" y="3894993"/>
            <a:ext cx="14491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cs typeface="Calibri" panose="020F0502020204030204" pitchFamily="34" charset="0"/>
              </a:rPr>
              <a:t>Return Water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cs typeface="Calibri" panose="020F0502020204030204" pitchFamily="34" charset="0"/>
              </a:rPr>
              <a:t>110°F</a:t>
            </a:r>
          </a:p>
        </p:txBody>
      </p:sp>
      <p:sp>
        <p:nvSpPr>
          <p:cNvPr id="177" name="TextBox 176">
            <a:extLst>
              <a:ext uri="{FF2B5EF4-FFF2-40B4-BE49-F238E27FC236}">
                <a16:creationId xmlns:a16="http://schemas.microsoft.com/office/drawing/2014/main" id="{478D4F41-F764-470F-BFD7-3F5B41A3D82E}"/>
              </a:ext>
            </a:extLst>
          </p:cNvPr>
          <p:cNvSpPr txBox="1"/>
          <p:nvPr/>
        </p:nvSpPr>
        <p:spPr>
          <a:xfrm>
            <a:off x="8499295" y="1851193"/>
            <a:ext cx="120930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cs typeface="Calibri" panose="020F0502020204030204" pitchFamily="34" charset="0"/>
              </a:rPr>
              <a:t>To Building</a:t>
            </a:r>
          </a:p>
          <a:p>
            <a:pPr algn="ctr" defTabSz="457200"/>
            <a:r>
              <a:rPr lang="en-US" dirty="0">
                <a:solidFill>
                  <a:prstClr val="black"/>
                </a:solidFill>
                <a:cs typeface="Calibri" panose="020F0502020204030204" pitchFamily="34" charset="0"/>
              </a:rPr>
              <a:t>120°F</a:t>
            </a:r>
          </a:p>
        </p:txBody>
      </p:sp>
      <p:sp>
        <p:nvSpPr>
          <p:cNvPr id="178" name="TextBox 177">
            <a:extLst>
              <a:ext uri="{FF2B5EF4-FFF2-40B4-BE49-F238E27FC236}">
                <a16:creationId xmlns:a16="http://schemas.microsoft.com/office/drawing/2014/main" id="{79EF7132-A225-4CCB-B41F-C4FB2B23ED3A}"/>
              </a:ext>
            </a:extLst>
          </p:cNvPr>
          <p:cNvSpPr txBox="1"/>
          <p:nvPr/>
        </p:nvSpPr>
        <p:spPr>
          <a:xfrm>
            <a:off x="3553806" y="5749124"/>
            <a:ext cx="6495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Cold</a:t>
            </a:r>
          </a:p>
        </p:txBody>
      </p:sp>
      <p:sp>
        <p:nvSpPr>
          <p:cNvPr id="179" name="TextBox 178">
            <a:extLst>
              <a:ext uri="{FF2B5EF4-FFF2-40B4-BE49-F238E27FC236}">
                <a16:creationId xmlns:a16="http://schemas.microsoft.com/office/drawing/2014/main" id="{CD84E050-4DC9-4395-9DD1-7A28F02B2203}"/>
              </a:ext>
            </a:extLst>
          </p:cNvPr>
          <p:cNvSpPr txBox="1"/>
          <p:nvPr/>
        </p:nvSpPr>
        <p:spPr>
          <a:xfrm>
            <a:off x="4987008" y="3884434"/>
            <a:ext cx="10187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dirty="0">
                <a:solidFill>
                  <a:prstClr val="black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Aquastat</a:t>
            </a:r>
          </a:p>
        </p:txBody>
      </p:sp>
      <p:sp>
        <p:nvSpPr>
          <p:cNvPr id="180" name="TextBox 179">
            <a:extLst>
              <a:ext uri="{FF2B5EF4-FFF2-40B4-BE49-F238E27FC236}">
                <a16:creationId xmlns:a16="http://schemas.microsoft.com/office/drawing/2014/main" id="{87112A14-83DA-48E5-A869-AFB265CD4051}"/>
              </a:ext>
            </a:extLst>
          </p:cNvPr>
          <p:cNvSpPr txBox="1"/>
          <p:nvPr/>
        </p:nvSpPr>
        <p:spPr>
          <a:xfrm>
            <a:off x="6814335" y="2057037"/>
            <a:ext cx="637178" cy="43484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400" dirty="0">
                <a:solidFill>
                  <a:prstClr val="black"/>
                </a:solidFill>
                <a:latin typeface="Corbel" panose="020B0503020204020204"/>
              </a:rPr>
              <a:t>TMV</a:t>
            </a:r>
          </a:p>
        </p:txBody>
      </p:sp>
      <p:cxnSp>
        <p:nvCxnSpPr>
          <p:cNvPr id="181" name="Straight Connector 180">
            <a:extLst>
              <a:ext uri="{FF2B5EF4-FFF2-40B4-BE49-F238E27FC236}">
                <a16:creationId xmlns:a16="http://schemas.microsoft.com/office/drawing/2014/main" id="{8CCEDD35-D211-41C1-A856-5162CA7F2D01}"/>
              </a:ext>
            </a:extLst>
          </p:cNvPr>
          <p:cNvCxnSpPr/>
          <p:nvPr/>
        </p:nvCxnSpPr>
        <p:spPr>
          <a:xfrm flipV="1">
            <a:off x="4370263" y="4874722"/>
            <a:ext cx="0" cy="1138616"/>
          </a:xfrm>
          <a:prstGeom prst="line">
            <a:avLst/>
          </a:prstGeom>
          <a:noFill/>
          <a:ln w="63500" cap="flat" cmpd="sng" algn="ctr">
            <a:solidFill>
              <a:srgbClr val="FFC000"/>
            </a:solidFill>
            <a:prstDash val="solid"/>
            <a:miter lim="800000"/>
            <a:tailEnd type="triangle"/>
          </a:ln>
          <a:effectLst/>
        </p:spPr>
      </p:cxnSp>
      <p:cxnSp>
        <p:nvCxnSpPr>
          <p:cNvPr id="182" name="Straight Connector 181">
            <a:extLst>
              <a:ext uri="{FF2B5EF4-FFF2-40B4-BE49-F238E27FC236}">
                <a16:creationId xmlns:a16="http://schemas.microsoft.com/office/drawing/2014/main" id="{9F4022DF-348D-41B9-AD6D-470AAC6D4E64}"/>
              </a:ext>
            </a:extLst>
          </p:cNvPr>
          <p:cNvCxnSpPr/>
          <p:nvPr/>
        </p:nvCxnSpPr>
        <p:spPr>
          <a:xfrm>
            <a:off x="4347418" y="5991144"/>
            <a:ext cx="4096093" cy="28137"/>
          </a:xfrm>
          <a:prstGeom prst="line">
            <a:avLst/>
          </a:prstGeom>
          <a:noFill/>
          <a:ln w="635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183" name="Straight Connector 182">
            <a:extLst>
              <a:ext uri="{FF2B5EF4-FFF2-40B4-BE49-F238E27FC236}">
                <a16:creationId xmlns:a16="http://schemas.microsoft.com/office/drawing/2014/main" id="{D18A7BFC-B019-4D3E-9AAA-DB3DD6ACA68D}"/>
              </a:ext>
            </a:extLst>
          </p:cNvPr>
          <p:cNvCxnSpPr/>
          <p:nvPr/>
        </p:nvCxnSpPr>
        <p:spPr>
          <a:xfrm flipH="1">
            <a:off x="8416977" y="4349796"/>
            <a:ext cx="9969" cy="1692675"/>
          </a:xfrm>
          <a:prstGeom prst="line">
            <a:avLst/>
          </a:prstGeom>
          <a:noFill/>
          <a:ln w="635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grpSp>
        <p:nvGrpSpPr>
          <p:cNvPr id="184" name="Group 183">
            <a:extLst>
              <a:ext uri="{FF2B5EF4-FFF2-40B4-BE49-F238E27FC236}">
                <a16:creationId xmlns:a16="http://schemas.microsoft.com/office/drawing/2014/main" id="{A323508D-4F0C-40DF-AED7-5705F58B88F3}"/>
              </a:ext>
            </a:extLst>
          </p:cNvPr>
          <p:cNvGrpSpPr/>
          <p:nvPr/>
        </p:nvGrpSpPr>
        <p:grpSpPr>
          <a:xfrm>
            <a:off x="7244078" y="4228493"/>
            <a:ext cx="508691" cy="284336"/>
            <a:chOff x="7671357" y="4275741"/>
            <a:chExt cx="636296" cy="301870"/>
          </a:xfrm>
        </p:grpSpPr>
        <p:sp>
          <p:nvSpPr>
            <p:cNvPr id="185" name="Isosceles Triangle 184">
              <a:extLst>
                <a:ext uri="{FF2B5EF4-FFF2-40B4-BE49-F238E27FC236}">
                  <a16:creationId xmlns:a16="http://schemas.microsoft.com/office/drawing/2014/main" id="{AE621071-89A2-4A94-8500-2531D46DBE87}"/>
                </a:ext>
              </a:extLst>
            </p:cNvPr>
            <p:cNvSpPr/>
            <p:nvPr/>
          </p:nvSpPr>
          <p:spPr>
            <a:xfrm rot="5400000">
              <a:off x="7691115" y="4277687"/>
              <a:ext cx="280166" cy="319682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86" name="Isosceles Triangle 185">
              <a:extLst>
                <a:ext uri="{FF2B5EF4-FFF2-40B4-BE49-F238E27FC236}">
                  <a16:creationId xmlns:a16="http://schemas.microsoft.com/office/drawing/2014/main" id="{E2B994AD-9DA5-40BA-940B-FA882392440D}"/>
                </a:ext>
              </a:extLst>
            </p:cNvPr>
            <p:cNvSpPr/>
            <p:nvPr/>
          </p:nvSpPr>
          <p:spPr>
            <a:xfrm rot="16200000">
              <a:off x="8007729" y="4277687"/>
              <a:ext cx="280166" cy="319682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87" name="Oval 186">
              <a:extLst>
                <a:ext uri="{FF2B5EF4-FFF2-40B4-BE49-F238E27FC236}">
                  <a16:creationId xmlns:a16="http://schemas.microsoft.com/office/drawing/2014/main" id="{6E1E2C2D-7EDE-4ACF-8228-CCC1E8376478}"/>
                </a:ext>
              </a:extLst>
            </p:cNvPr>
            <p:cNvSpPr/>
            <p:nvPr/>
          </p:nvSpPr>
          <p:spPr>
            <a:xfrm>
              <a:off x="7834463" y="4275741"/>
              <a:ext cx="307015" cy="28427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61EF7810-D06A-4CD5-8108-E239C1ED9FC7}"/>
              </a:ext>
            </a:extLst>
          </p:cNvPr>
          <p:cNvGrpSpPr/>
          <p:nvPr/>
        </p:nvGrpSpPr>
        <p:grpSpPr>
          <a:xfrm>
            <a:off x="7242850" y="5858501"/>
            <a:ext cx="508691" cy="284336"/>
            <a:chOff x="7671357" y="4275741"/>
            <a:chExt cx="636296" cy="301870"/>
          </a:xfrm>
        </p:grpSpPr>
        <p:sp>
          <p:nvSpPr>
            <p:cNvPr id="189" name="Isosceles Triangle 188">
              <a:extLst>
                <a:ext uri="{FF2B5EF4-FFF2-40B4-BE49-F238E27FC236}">
                  <a16:creationId xmlns:a16="http://schemas.microsoft.com/office/drawing/2014/main" id="{62B988AC-51E5-40AD-AA89-C94C2D7A99A2}"/>
                </a:ext>
              </a:extLst>
            </p:cNvPr>
            <p:cNvSpPr/>
            <p:nvPr/>
          </p:nvSpPr>
          <p:spPr>
            <a:xfrm rot="5400000">
              <a:off x="7691115" y="4277687"/>
              <a:ext cx="280166" cy="319682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90" name="Isosceles Triangle 189">
              <a:extLst>
                <a:ext uri="{FF2B5EF4-FFF2-40B4-BE49-F238E27FC236}">
                  <a16:creationId xmlns:a16="http://schemas.microsoft.com/office/drawing/2014/main" id="{E92E77E9-1CA2-438C-956E-1AB0A25D92D5}"/>
                </a:ext>
              </a:extLst>
            </p:cNvPr>
            <p:cNvSpPr/>
            <p:nvPr/>
          </p:nvSpPr>
          <p:spPr>
            <a:xfrm rot="16200000">
              <a:off x="8007729" y="4277687"/>
              <a:ext cx="280166" cy="319682"/>
            </a:xfrm>
            <a:prstGeom prst="triangl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sp>
          <p:nvSpPr>
            <p:cNvPr id="191" name="Oval 190">
              <a:extLst>
                <a:ext uri="{FF2B5EF4-FFF2-40B4-BE49-F238E27FC236}">
                  <a16:creationId xmlns:a16="http://schemas.microsoft.com/office/drawing/2014/main" id="{2B3F8FE1-6218-49E0-A592-54E44CEC3A7B}"/>
                </a:ext>
              </a:extLst>
            </p:cNvPr>
            <p:cNvSpPr/>
            <p:nvPr/>
          </p:nvSpPr>
          <p:spPr>
            <a:xfrm>
              <a:off x="7834463" y="4275741"/>
              <a:ext cx="307015" cy="284273"/>
            </a:xfrm>
            <a:prstGeom prst="ellipse">
              <a:avLst/>
            </a:prstGeom>
            <a:solidFill>
              <a:sysClr val="window" lastClr="FFFFFF"/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</p:grpSp>
      <p:sp>
        <p:nvSpPr>
          <p:cNvPr id="192" name="TextBox 191">
            <a:extLst>
              <a:ext uri="{FF2B5EF4-FFF2-40B4-BE49-F238E27FC236}">
                <a16:creationId xmlns:a16="http://schemas.microsoft.com/office/drawing/2014/main" id="{FD0695A7-792E-4D40-8221-265DBF799B30}"/>
              </a:ext>
            </a:extLst>
          </p:cNvPr>
          <p:cNvSpPr txBox="1"/>
          <p:nvPr/>
        </p:nvSpPr>
        <p:spPr>
          <a:xfrm>
            <a:off x="3449214" y="4478203"/>
            <a:ext cx="96532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  <a:cs typeface="Calibri" panose="020F0502020204030204" pitchFamily="34" charset="0"/>
              </a:rPr>
              <a:t>&lt; 120°F</a:t>
            </a:r>
          </a:p>
        </p:txBody>
      </p:sp>
      <p:sp>
        <p:nvSpPr>
          <p:cNvPr id="193" name="TextBox 192">
            <a:extLst>
              <a:ext uri="{FF2B5EF4-FFF2-40B4-BE49-F238E27FC236}">
                <a16:creationId xmlns:a16="http://schemas.microsoft.com/office/drawing/2014/main" id="{F2EB8103-BCFC-4E0E-8E3F-6D04FCBC1F4B}"/>
              </a:ext>
            </a:extLst>
          </p:cNvPr>
          <p:cNvSpPr txBox="1"/>
          <p:nvPr/>
        </p:nvSpPr>
        <p:spPr>
          <a:xfrm>
            <a:off x="7133361" y="6091557"/>
            <a:ext cx="7553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 defTabSz="457200"/>
            <a:r>
              <a:rPr lang="en-US" sz="2000" dirty="0">
                <a:solidFill>
                  <a:prstClr val="black"/>
                </a:solidFill>
                <a:cs typeface="Calibri" panose="020F0502020204030204" pitchFamily="34" charset="0"/>
              </a:rPr>
              <a:t>&lt;20%</a:t>
            </a:r>
          </a:p>
        </p:txBody>
      </p:sp>
      <p:grpSp>
        <p:nvGrpSpPr>
          <p:cNvPr id="194" name="Group 193">
            <a:extLst>
              <a:ext uri="{FF2B5EF4-FFF2-40B4-BE49-F238E27FC236}">
                <a16:creationId xmlns:a16="http://schemas.microsoft.com/office/drawing/2014/main" id="{4C624936-C73F-4B95-898A-79D9E503CE35}"/>
              </a:ext>
            </a:extLst>
          </p:cNvPr>
          <p:cNvGrpSpPr/>
          <p:nvPr/>
        </p:nvGrpSpPr>
        <p:grpSpPr>
          <a:xfrm>
            <a:off x="6326422" y="4695567"/>
            <a:ext cx="340632" cy="419065"/>
            <a:chOff x="5151360" y="1418198"/>
            <a:chExt cx="340632" cy="419065"/>
          </a:xfrm>
        </p:grpSpPr>
        <p:cxnSp>
          <p:nvCxnSpPr>
            <p:cNvPr id="195" name="Straight Arrow Connector 194">
              <a:extLst>
                <a:ext uri="{FF2B5EF4-FFF2-40B4-BE49-F238E27FC236}">
                  <a16:creationId xmlns:a16="http://schemas.microsoft.com/office/drawing/2014/main" id="{24005325-1F48-466C-B19E-50711F9955CF}"/>
                </a:ext>
              </a:extLst>
            </p:cNvPr>
            <p:cNvCxnSpPr/>
            <p:nvPr/>
          </p:nvCxnSpPr>
          <p:spPr>
            <a:xfrm flipV="1">
              <a:off x="5151360" y="1445954"/>
              <a:ext cx="0" cy="364052"/>
            </a:xfrm>
            <a:prstGeom prst="straightConnector1">
              <a:avLst/>
            </a:prstGeom>
            <a:ln w="19050">
              <a:solidFill>
                <a:schemeClr val="tx1"/>
              </a:solidFill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6" name="Rectangle 195">
              <a:extLst>
                <a:ext uri="{FF2B5EF4-FFF2-40B4-BE49-F238E27FC236}">
                  <a16:creationId xmlns:a16="http://schemas.microsoft.com/office/drawing/2014/main" id="{EC51A2E8-507B-491B-82FB-8EBBFA2AD228}"/>
                </a:ext>
              </a:extLst>
            </p:cNvPr>
            <p:cNvSpPr/>
            <p:nvPr/>
          </p:nvSpPr>
          <p:spPr>
            <a:xfrm>
              <a:off x="5252242" y="1430710"/>
              <a:ext cx="235466" cy="399652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cxnSp>
          <p:nvCxnSpPr>
            <p:cNvPr id="197" name="Straight Connector 196">
              <a:extLst>
                <a:ext uri="{FF2B5EF4-FFF2-40B4-BE49-F238E27FC236}">
                  <a16:creationId xmlns:a16="http://schemas.microsoft.com/office/drawing/2014/main" id="{1313CA77-67E6-4E0B-A7C6-ADB657C796FF}"/>
                </a:ext>
              </a:extLst>
            </p:cNvPr>
            <p:cNvCxnSpPr/>
            <p:nvPr/>
          </p:nvCxnSpPr>
          <p:spPr>
            <a:xfrm flipH="1">
              <a:off x="5256526" y="1418697"/>
              <a:ext cx="235466" cy="418566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8" name="Straight Connector 197">
              <a:extLst>
                <a:ext uri="{FF2B5EF4-FFF2-40B4-BE49-F238E27FC236}">
                  <a16:creationId xmlns:a16="http://schemas.microsoft.com/office/drawing/2014/main" id="{9772DCAC-7AE8-4684-A94A-5DE7F514581E}"/>
                </a:ext>
              </a:extLst>
            </p:cNvPr>
            <p:cNvCxnSpPr/>
            <p:nvPr/>
          </p:nvCxnSpPr>
          <p:spPr>
            <a:xfrm flipH="1">
              <a:off x="5265096" y="1830361"/>
              <a:ext cx="22689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9" name="Straight Connector 198">
              <a:extLst>
                <a:ext uri="{FF2B5EF4-FFF2-40B4-BE49-F238E27FC236}">
                  <a16:creationId xmlns:a16="http://schemas.microsoft.com/office/drawing/2014/main" id="{150A3551-A855-48BD-B6DD-ECF59C96B502}"/>
                </a:ext>
              </a:extLst>
            </p:cNvPr>
            <p:cNvCxnSpPr/>
            <p:nvPr/>
          </p:nvCxnSpPr>
          <p:spPr>
            <a:xfrm flipH="1">
              <a:off x="5256528" y="1418198"/>
              <a:ext cx="226896" cy="0"/>
            </a:xfrm>
            <a:prstGeom prst="line">
              <a:avLst/>
            </a:prstGeom>
            <a:ln w="1905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00" name="Group 199">
            <a:extLst>
              <a:ext uri="{FF2B5EF4-FFF2-40B4-BE49-F238E27FC236}">
                <a16:creationId xmlns:a16="http://schemas.microsoft.com/office/drawing/2014/main" id="{B808AF09-C440-483F-852A-460861DB32B0}"/>
              </a:ext>
            </a:extLst>
          </p:cNvPr>
          <p:cNvGrpSpPr/>
          <p:nvPr/>
        </p:nvGrpSpPr>
        <p:grpSpPr>
          <a:xfrm>
            <a:off x="1964857" y="4188803"/>
            <a:ext cx="1433871" cy="956337"/>
            <a:chOff x="1163553" y="4911403"/>
            <a:chExt cx="1647518" cy="948877"/>
          </a:xfrm>
          <a:solidFill>
            <a:schemeClr val="bg2">
              <a:lumMod val="90000"/>
            </a:schemeClr>
          </a:solidFill>
        </p:grpSpPr>
        <p:sp>
          <p:nvSpPr>
            <p:cNvPr id="201" name="Rectangle 200">
              <a:extLst>
                <a:ext uri="{FF2B5EF4-FFF2-40B4-BE49-F238E27FC236}">
                  <a16:creationId xmlns:a16="http://schemas.microsoft.com/office/drawing/2014/main" id="{ADF90366-BF1D-4AAC-BF65-EEBCE0359EB0}"/>
                </a:ext>
              </a:extLst>
            </p:cNvPr>
            <p:cNvSpPr/>
            <p:nvPr/>
          </p:nvSpPr>
          <p:spPr>
            <a:xfrm flipH="1">
              <a:off x="2560803" y="5063036"/>
              <a:ext cx="250268" cy="172279"/>
            </a:xfrm>
            <a:prstGeom prst="rect">
              <a:avLst/>
            </a:prstGeom>
            <a:solidFill>
              <a:srgbClr val="CF8B03"/>
            </a:solidFill>
            <a:ln w="12700" cap="flat" cmpd="sng" algn="ctr">
              <a:solidFill>
                <a:srgbClr val="CF8B0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4572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rbel" panose="020B0503020204020204"/>
                <a:ea typeface="+mn-ea"/>
                <a:cs typeface="+mn-cs"/>
              </a:endParaRPr>
            </a:p>
          </p:txBody>
        </p:sp>
        <p:grpSp>
          <p:nvGrpSpPr>
            <p:cNvPr id="202" name="Group 201">
              <a:extLst>
                <a:ext uri="{FF2B5EF4-FFF2-40B4-BE49-F238E27FC236}">
                  <a16:creationId xmlns:a16="http://schemas.microsoft.com/office/drawing/2014/main" id="{B3018448-1363-411E-A6AE-4B67B77A812D}"/>
                </a:ext>
              </a:extLst>
            </p:cNvPr>
            <p:cNvGrpSpPr/>
            <p:nvPr/>
          </p:nvGrpSpPr>
          <p:grpSpPr>
            <a:xfrm>
              <a:off x="1163553" y="4911403"/>
              <a:ext cx="1647518" cy="948877"/>
              <a:chOff x="3441652" y="5168116"/>
              <a:chExt cx="1647518" cy="948877"/>
            </a:xfrm>
            <a:grpFill/>
          </p:grpSpPr>
          <p:sp>
            <p:nvSpPr>
              <p:cNvPr id="203" name="Rectangle 202">
                <a:extLst>
                  <a:ext uri="{FF2B5EF4-FFF2-40B4-BE49-F238E27FC236}">
                    <a16:creationId xmlns:a16="http://schemas.microsoft.com/office/drawing/2014/main" id="{E2709CB9-AC20-45E4-98ED-D8884FCDC37C}"/>
                  </a:ext>
                </a:extLst>
              </p:cNvPr>
              <p:cNvSpPr/>
              <p:nvPr/>
            </p:nvSpPr>
            <p:spPr>
              <a:xfrm flipH="1">
                <a:off x="4838902" y="5740033"/>
                <a:ext cx="250268" cy="172279"/>
              </a:xfrm>
              <a:prstGeom prst="rect">
                <a:avLst/>
              </a:prstGeom>
              <a:solidFill>
                <a:srgbClr val="CF8B03"/>
              </a:solidFill>
              <a:ln w="12700" cap="flat" cmpd="sng" algn="ctr">
                <a:solidFill>
                  <a:srgbClr val="CF8B0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  <p:sp>
            <p:nvSpPr>
              <p:cNvPr id="204" name="Rectangle 203">
                <a:extLst>
                  <a:ext uri="{FF2B5EF4-FFF2-40B4-BE49-F238E27FC236}">
                    <a16:creationId xmlns:a16="http://schemas.microsoft.com/office/drawing/2014/main" id="{6F5ED381-4DBA-41F1-83BB-24745A903219}"/>
                  </a:ext>
                </a:extLst>
              </p:cNvPr>
              <p:cNvSpPr/>
              <p:nvPr/>
            </p:nvSpPr>
            <p:spPr>
              <a:xfrm flipH="1">
                <a:off x="3441652" y="5168116"/>
                <a:ext cx="1500938" cy="948877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4572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orbel" panose="020B0503020204020204"/>
                  <a:ea typeface="+mn-ea"/>
                  <a:cs typeface="+mn-cs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15024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23" name="Straight Connector 122">
            <a:extLst>
              <a:ext uri="{FF2B5EF4-FFF2-40B4-BE49-F238E27FC236}">
                <a16:creationId xmlns:a16="http://schemas.microsoft.com/office/drawing/2014/main" id="{D33B7B57-A3FF-423C-A7E1-6156BF71A132}"/>
              </a:ext>
            </a:extLst>
          </p:cNvPr>
          <p:cNvCxnSpPr>
            <a:cxnSpLocks/>
          </p:cNvCxnSpPr>
          <p:nvPr/>
        </p:nvCxnSpPr>
        <p:spPr>
          <a:xfrm flipH="1">
            <a:off x="9959355" y="3851038"/>
            <a:ext cx="549186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none"/>
            <a:tailEnd type="none"/>
          </a:ln>
          <a:effectLst/>
        </p:spPr>
      </p:cxnSp>
      <p:sp>
        <p:nvSpPr>
          <p:cNvPr id="124" name="Rectangle 123">
            <a:extLst>
              <a:ext uri="{FF2B5EF4-FFF2-40B4-BE49-F238E27FC236}">
                <a16:creationId xmlns:a16="http://schemas.microsoft.com/office/drawing/2014/main" id="{DEA30915-A55A-4AFC-856E-3700D802D921}"/>
              </a:ext>
            </a:extLst>
          </p:cNvPr>
          <p:cNvSpPr/>
          <p:nvPr/>
        </p:nvSpPr>
        <p:spPr>
          <a:xfrm>
            <a:off x="10014400" y="3778747"/>
            <a:ext cx="225379" cy="160199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666996" y="160468"/>
            <a:ext cx="8365448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spc="-300">
                <a:solidFill>
                  <a:schemeClr val="bg1"/>
                </a:solidFill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HPWH System Piping</a:t>
            </a:r>
          </a:p>
        </p:txBody>
      </p:sp>
      <p:cxnSp>
        <p:nvCxnSpPr>
          <p:cNvPr id="80" name="Straight Connector 79">
            <a:extLst>
              <a:ext uri="{FF2B5EF4-FFF2-40B4-BE49-F238E27FC236}">
                <a16:creationId xmlns:a16="http://schemas.microsoft.com/office/drawing/2014/main" id="{B5533227-D406-40A4-8B51-7A136BD10D27}"/>
              </a:ext>
            </a:extLst>
          </p:cNvPr>
          <p:cNvCxnSpPr>
            <a:cxnSpLocks/>
            <a:stCxn id="69" idx="1"/>
          </p:cNvCxnSpPr>
          <p:nvPr/>
        </p:nvCxnSpPr>
        <p:spPr>
          <a:xfrm flipH="1" flipV="1">
            <a:off x="10086732" y="4519615"/>
            <a:ext cx="772524" cy="2044"/>
          </a:xfrm>
          <a:prstGeom prst="line">
            <a:avLst/>
          </a:prstGeom>
          <a:noFill/>
          <a:ln w="635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84" name="Straight Connector 83">
            <a:extLst>
              <a:ext uri="{FF2B5EF4-FFF2-40B4-BE49-F238E27FC236}">
                <a16:creationId xmlns:a16="http://schemas.microsoft.com/office/drawing/2014/main" id="{890075F6-F40F-4B85-8B75-B6D7097431BF}"/>
              </a:ext>
            </a:extLst>
          </p:cNvPr>
          <p:cNvCxnSpPr>
            <a:cxnSpLocks/>
          </p:cNvCxnSpPr>
          <p:nvPr/>
        </p:nvCxnSpPr>
        <p:spPr>
          <a:xfrm flipV="1">
            <a:off x="10485197" y="3858846"/>
            <a:ext cx="0" cy="354516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sp>
        <p:nvSpPr>
          <p:cNvPr id="98" name="Rectangle 97">
            <a:extLst>
              <a:ext uri="{FF2B5EF4-FFF2-40B4-BE49-F238E27FC236}">
                <a16:creationId xmlns:a16="http://schemas.microsoft.com/office/drawing/2014/main" id="{BFAAEB82-6AC5-4DA6-A74F-8EA6FFA6F5E7}"/>
              </a:ext>
            </a:extLst>
          </p:cNvPr>
          <p:cNvSpPr/>
          <p:nvPr/>
        </p:nvSpPr>
        <p:spPr>
          <a:xfrm>
            <a:off x="10022778" y="4437507"/>
            <a:ext cx="225379" cy="160199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82" name="Straight Connector 81">
            <a:extLst>
              <a:ext uri="{FF2B5EF4-FFF2-40B4-BE49-F238E27FC236}">
                <a16:creationId xmlns:a16="http://schemas.microsoft.com/office/drawing/2014/main" id="{8667B9B6-EADC-41AB-857E-7DA9D317FE5D}"/>
              </a:ext>
            </a:extLst>
          </p:cNvPr>
          <p:cNvCxnSpPr>
            <a:cxnSpLocks/>
          </p:cNvCxnSpPr>
          <p:nvPr/>
        </p:nvCxnSpPr>
        <p:spPr>
          <a:xfrm>
            <a:off x="10485197" y="4183004"/>
            <a:ext cx="381454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D8E1B4C7-592C-4356-981D-563A1B181042}"/>
              </a:ext>
            </a:extLst>
          </p:cNvPr>
          <p:cNvCxnSpPr>
            <a:cxnSpLocks/>
          </p:cNvCxnSpPr>
          <p:nvPr/>
        </p:nvCxnSpPr>
        <p:spPr>
          <a:xfrm>
            <a:off x="2398577" y="4572767"/>
            <a:ext cx="1814540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13" name="Rectangle 12">
            <a:extLst>
              <a:ext uri="{FF2B5EF4-FFF2-40B4-BE49-F238E27FC236}">
                <a16:creationId xmlns:a16="http://schemas.microsoft.com/office/drawing/2014/main" id="{37BD1B4F-F8EE-4EEF-A801-97058584E672}"/>
              </a:ext>
            </a:extLst>
          </p:cNvPr>
          <p:cNvSpPr/>
          <p:nvPr/>
        </p:nvSpPr>
        <p:spPr>
          <a:xfrm>
            <a:off x="4100428" y="4484902"/>
            <a:ext cx="225379" cy="160199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8E3DCA-27D8-426F-BAE2-AC074103123B}"/>
              </a:ext>
            </a:extLst>
          </p:cNvPr>
          <p:cNvSpPr/>
          <p:nvPr/>
        </p:nvSpPr>
        <p:spPr>
          <a:xfrm>
            <a:off x="4100428" y="4155075"/>
            <a:ext cx="225379" cy="160199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1C028A1-5C71-469B-83A6-DFCB21F83B58}"/>
              </a:ext>
            </a:extLst>
          </p:cNvPr>
          <p:cNvSpPr/>
          <p:nvPr/>
        </p:nvSpPr>
        <p:spPr>
          <a:xfrm>
            <a:off x="4806116" y="2229786"/>
            <a:ext cx="141616" cy="181013"/>
          </a:xfrm>
          <a:prstGeom prst="rect">
            <a:avLst/>
          </a:prstGeom>
          <a:solidFill>
            <a:sysClr val="window" lastClr="FFFFFF">
              <a:lumMod val="75000"/>
            </a:sys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1DE3513-B38E-4FB6-8F85-A938B5AC4451}"/>
              </a:ext>
            </a:extLst>
          </p:cNvPr>
          <p:cNvSpPr/>
          <p:nvPr/>
        </p:nvSpPr>
        <p:spPr>
          <a:xfrm>
            <a:off x="4213117" y="2320293"/>
            <a:ext cx="1351671" cy="2654637"/>
          </a:xfrm>
          <a:prstGeom prst="rect">
            <a:avLst/>
          </a:prstGeom>
          <a:gradFill flip="none" rotWithShape="1">
            <a:gsLst>
              <a:gs pos="0">
                <a:srgbClr val="41AEBD">
                  <a:lumMod val="5000"/>
                  <a:lumOff val="95000"/>
                </a:srgbClr>
              </a:gs>
              <a:gs pos="22000">
                <a:sysClr val="window" lastClr="FFFFFF">
                  <a:lumMod val="75000"/>
                </a:sysClr>
              </a:gs>
              <a:gs pos="81000">
                <a:sysClr val="window" lastClr="FFFFFF">
                  <a:lumMod val="75000"/>
                </a:sysClr>
              </a:gs>
              <a:gs pos="100000">
                <a:sysClr val="window" lastClr="FFFFFF"/>
              </a:gs>
            </a:gsLst>
            <a:lin ang="0" scaled="1"/>
            <a:tileRect/>
          </a:gra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19" name="Group 18">
            <a:extLst>
              <a:ext uri="{FF2B5EF4-FFF2-40B4-BE49-F238E27FC236}">
                <a16:creationId xmlns:a16="http://schemas.microsoft.com/office/drawing/2014/main" id="{4126B9B8-BDDB-4DE8-BBB1-960D8E1F9980}"/>
              </a:ext>
            </a:extLst>
          </p:cNvPr>
          <p:cNvGrpSpPr/>
          <p:nvPr/>
        </p:nvGrpSpPr>
        <p:grpSpPr>
          <a:xfrm flipH="1">
            <a:off x="4860629" y="1964883"/>
            <a:ext cx="1569432" cy="2632987"/>
            <a:chOff x="5060966" y="2873944"/>
            <a:chExt cx="1742747" cy="2831532"/>
          </a:xfrm>
        </p:grpSpPr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756578C9-347D-4C30-8720-3859F3B0B18A}"/>
                </a:ext>
              </a:extLst>
            </p:cNvPr>
            <p:cNvCxnSpPr/>
            <p:nvPr/>
          </p:nvCxnSpPr>
          <p:spPr>
            <a:xfrm flipH="1" flipV="1">
              <a:off x="6776601" y="2873944"/>
              <a:ext cx="0" cy="278719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866671E6-6294-461E-9D1A-0792DB2151EF}"/>
                </a:ext>
              </a:extLst>
            </p:cNvPr>
            <p:cNvCxnSpPr/>
            <p:nvPr/>
          </p:nvCxnSpPr>
          <p:spPr>
            <a:xfrm>
              <a:off x="5530537" y="2899630"/>
              <a:ext cx="1273176" cy="0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2" name="Straight Connector 21">
              <a:extLst>
                <a:ext uri="{FF2B5EF4-FFF2-40B4-BE49-F238E27FC236}">
                  <a16:creationId xmlns:a16="http://schemas.microsoft.com/office/drawing/2014/main" id="{E624FFCC-E8EE-41C5-96EF-F4D3A77937BB}"/>
                </a:ext>
              </a:extLst>
            </p:cNvPr>
            <p:cNvCxnSpPr/>
            <p:nvPr/>
          </p:nvCxnSpPr>
          <p:spPr>
            <a:xfrm flipV="1">
              <a:off x="5562163" y="2873944"/>
              <a:ext cx="1" cy="2831532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EBA4B3A7-5DFE-49FA-BA5F-DEA0EC83DFB4}"/>
                </a:ext>
              </a:extLst>
            </p:cNvPr>
            <p:cNvCxnSpPr/>
            <p:nvPr/>
          </p:nvCxnSpPr>
          <p:spPr>
            <a:xfrm>
              <a:off x="5060966" y="5676153"/>
              <a:ext cx="506768" cy="0"/>
            </a:xfrm>
            <a:prstGeom prst="line">
              <a:avLst/>
            </a:prstGeom>
            <a:noFill/>
            <a:ln w="63500" cap="flat" cmpd="sng" algn="ctr">
              <a:solidFill>
                <a:srgbClr val="FF0000"/>
              </a:solidFill>
              <a:prstDash val="solid"/>
              <a:miter lim="800000"/>
            </a:ln>
            <a:effectLst/>
          </p:spPr>
        </p:cxnSp>
      </p:grp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EA3431AF-049E-4B53-8E3C-C41088029721}"/>
              </a:ext>
            </a:extLst>
          </p:cNvPr>
          <p:cNvCxnSpPr>
            <a:cxnSpLocks/>
          </p:cNvCxnSpPr>
          <p:nvPr/>
        </p:nvCxnSpPr>
        <p:spPr>
          <a:xfrm flipV="1">
            <a:off x="8291861" y="1616343"/>
            <a:ext cx="0" cy="3094728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88DFC7B6-AE20-43D4-8216-EAAFB68A13DB}"/>
              </a:ext>
            </a:extLst>
          </p:cNvPr>
          <p:cNvCxnSpPr/>
          <p:nvPr/>
        </p:nvCxnSpPr>
        <p:spPr>
          <a:xfrm flipH="1">
            <a:off x="8264490" y="4569131"/>
            <a:ext cx="456370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29" name="Straight Connector 28">
            <a:extLst>
              <a:ext uri="{FF2B5EF4-FFF2-40B4-BE49-F238E27FC236}">
                <a16:creationId xmlns:a16="http://schemas.microsoft.com/office/drawing/2014/main" id="{811F2B5D-C0B7-41D9-AC3C-924FCD4BB54D}"/>
              </a:ext>
            </a:extLst>
          </p:cNvPr>
          <p:cNvCxnSpPr>
            <a:cxnSpLocks/>
          </p:cNvCxnSpPr>
          <p:nvPr/>
        </p:nvCxnSpPr>
        <p:spPr>
          <a:xfrm flipV="1">
            <a:off x="7183995" y="1616342"/>
            <a:ext cx="0" cy="613446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none"/>
            <a:tailEnd type="none" w="lg" len="med"/>
          </a:ln>
          <a:effectLst/>
        </p:spPr>
      </p:cxnSp>
      <p:sp>
        <p:nvSpPr>
          <p:cNvPr id="30" name="Oval 29">
            <a:extLst>
              <a:ext uri="{FF2B5EF4-FFF2-40B4-BE49-F238E27FC236}">
                <a16:creationId xmlns:a16="http://schemas.microsoft.com/office/drawing/2014/main" id="{1ABDD0C9-1FB6-4649-A8AB-E0230E968207}"/>
              </a:ext>
            </a:extLst>
          </p:cNvPr>
          <p:cNvSpPr/>
          <p:nvPr/>
        </p:nvSpPr>
        <p:spPr>
          <a:xfrm>
            <a:off x="4567240" y="3035353"/>
            <a:ext cx="136407" cy="135538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BD7DE8FF-A136-4E02-851B-1AF086118892}"/>
              </a:ext>
            </a:extLst>
          </p:cNvPr>
          <p:cNvGrpSpPr/>
          <p:nvPr/>
        </p:nvGrpSpPr>
        <p:grpSpPr>
          <a:xfrm flipH="1">
            <a:off x="6407409" y="2229421"/>
            <a:ext cx="1464360" cy="2745144"/>
            <a:chOff x="6076523" y="2821946"/>
            <a:chExt cx="1626072" cy="2952147"/>
          </a:xfrm>
        </p:grpSpPr>
        <p:sp>
          <p:nvSpPr>
            <p:cNvPr id="32" name="Rectangle 31">
              <a:extLst>
                <a:ext uri="{FF2B5EF4-FFF2-40B4-BE49-F238E27FC236}">
                  <a16:creationId xmlns:a16="http://schemas.microsoft.com/office/drawing/2014/main" id="{0400B078-90C9-4BEF-AEDA-16BD9EE05C9B}"/>
                </a:ext>
              </a:extLst>
            </p:cNvPr>
            <p:cNvSpPr/>
            <p:nvPr/>
          </p:nvSpPr>
          <p:spPr>
            <a:xfrm flipH="1">
              <a:off x="6750298" y="2821946"/>
              <a:ext cx="157255" cy="19466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3" name="Rectangle 32">
              <a:extLst>
                <a:ext uri="{FF2B5EF4-FFF2-40B4-BE49-F238E27FC236}">
                  <a16:creationId xmlns:a16="http://schemas.microsoft.com/office/drawing/2014/main" id="{B21465EB-F428-433C-8344-CA761498A129}"/>
                </a:ext>
              </a:extLst>
            </p:cNvPr>
            <p:cNvSpPr/>
            <p:nvPr/>
          </p:nvSpPr>
          <p:spPr>
            <a:xfrm flipH="1">
              <a:off x="7452327" y="4892415"/>
              <a:ext cx="250268" cy="172279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4" name="Rectangle 33">
              <a:extLst>
                <a:ext uri="{FF2B5EF4-FFF2-40B4-BE49-F238E27FC236}">
                  <a16:creationId xmlns:a16="http://schemas.microsoft.com/office/drawing/2014/main" id="{0CBC98F2-6C5E-47CC-801B-5A9D8951796D}"/>
                </a:ext>
              </a:extLst>
            </p:cNvPr>
            <p:cNvSpPr/>
            <p:nvPr/>
          </p:nvSpPr>
          <p:spPr>
            <a:xfrm flipH="1">
              <a:off x="7452327" y="5247114"/>
              <a:ext cx="250268" cy="172279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5" name="Rectangle 34">
              <a:extLst>
                <a:ext uri="{FF2B5EF4-FFF2-40B4-BE49-F238E27FC236}">
                  <a16:creationId xmlns:a16="http://schemas.microsoft.com/office/drawing/2014/main" id="{0C6BAAB3-A088-44DB-AD79-E441E70C5082}"/>
                </a:ext>
              </a:extLst>
            </p:cNvPr>
            <p:cNvSpPr/>
            <p:nvPr/>
          </p:nvSpPr>
          <p:spPr>
            <a:xfrm flipH="1">
              <a:off x="6076523" y="2919278"/>
              <a:ext cx="1500938" cy="2854815"/>
            </a:xfrm>
            <a:prstGeom prst="rect">
              <a:avLst/>
            </a:prstGeom>
            <a:gradFill flip="none" rotWithShape="1">
              <a:gsLst>
                <a:gs pos="0">
                  <a:srgbClr val="41AEBD">
                    <a:lumMod val="5000"/>
                    <a:lumOff val="95000"/>
                  </a:srgbClr>
                </a:gs>
                <a:gs pos="22000">
                  <a:sysClr val="window" lastClr="FFFFFF">
                    <a:lumMod val="75000"/>
                  </a:sysClr>
                </a:gs>
                <a:gs pos="81000">
                  <a:sysClr val="window" lastClr="FFFFFF">
                    <a:lumMod val="75000"/>
                  </a:sysClr>
                </a:gs>
                <a:gs pos="100000">
                  <a:sysClr val="window" lastClr="FFFFFF"/>
                </a:gs>
              </a:gsLst>
              <a:lin ang="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36" name="Oval 35">
              <a:extLst>
                <a:ext uri="{FF2B5EF4-FFF2-40B4-BE49-F238E27FC236}">
                  <a16:creationId xmlns:a16="http://schemas.microsoft.com/office/drawing/2014/main" id="{155CC6EA-B01A-455D-8D53-4EC37C35EF9F}"/>
                </a:ext>
              </a:extLst>
            </p:cNvPr>
            <p:cNvSpPr/>
            <p:nvPr/>
          </p:nvSpPr>
          <p:spPr>
            <a:xfrm flipH="1">
              <a:off x="6739783" y="4632321"/>
              <a:ext cx="167771" cy="133721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B292E9B-A967-4367-A885-442C118C37F4}"/>
              </a:ext>
            </a:extLst>
          </p:cNvPr>
          <p:cNvGrpSpPr/>
          <p:nvPr/>
        </p:nvGrpSpPr>
        <p:grpSpPr>
          <a:xfrm flipH="1">
            <a:off x="8720860" y="2228209"/>
            <a:ext cx="1464360" cy="2745144"/>
            <a:chOff x="8639147" y="2821946"/>
            <a:chExt cx="1626072" cy="2952147"/>
          </a:xfrm>
        </p:grpSpPr>
        <p:sp>
          <p:nvSpPr>
            <p:cNvPr id="39" name="Rectangle 38">
              <a:extLst>
                <a:ext uri="{FF2B5EF4-FFF2-40B4-BE49-F238E27FC236}">
                  <a16:creationId xmlns:a16="http://schemas.microsoft.com/office/drawing/2014/main" id="{827B21E7-1028-45FA-81D5-B3C5ED75C11C}"/>
                </a:ext>
              </a:extLst>
            </p:cNvPr>
            <p:cNvSpPr/>
            <p:nvPr/>
          </p:nvSpPr>
          <p:spPr>
            <a:xfrm flipH="1">
              <a:off x="9312922" y="2821946"/>
              <a:ext cx="157255" cy="194663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0" name="Rectangle 39">
              <a:extLst>
                <a:ext uri="{FF2B5EF4-FFF2-40B4-BE49-F238E27FC236}">
                  <a16:creationId xmlns:a16="http://schemas.microsoft.com/office/drawing/2014/main" id="{E0C8867B-62C5-4479-9F7E-04965C8A4260}"/>
                </a:ext>
              </a:extLst>
            </p:cNvPr>
            <p:cNvSpPr/>
            <p:nvPr/>
          </p:nvSpPr>
          <p:spPr>
            <a:xfrm flipH="1">
              <a:off x="10014951" y="4892415"/>
              <a:ext cx="250268" cy="172279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1" name="Rectangle 40">
              <a:extLst>
                <a:ext uri="{FF2B5EF4-FFF2-40B4-BE49-F238E27FC236}">
                  <a16:creationId xmlns:a16="http://schemas.microsoft.com/office/drawing/2014/main" id="{431A85C2-3576-42B3-A6AB-F7774A4EEDE0}"/>
                </a:ext>
              </a:extLst>
            </p:cNvPr>
            <p:cNvSpPr/>
            <p:nvPr/>
          </p:nvSpPr>
          <p:spPr>
            <a:xfrm flipH="1">
              <a:off x="10014951" y="5247114"/>
              <a:ext cx="250268" cy="172279"/>
            </a:xfrm>
            <a:prstGeom prst="rect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2" name="Rectangle 41">
              <a:extLst>
                <a:ext uri="{FF2B5EF4-FFF2-40B4-BE49-F238E27FC236}">
                  <a16:creationId xmlns:a16="http://schemas.microsoft.com/office/drawing/2014/main" id="{E39122E6-CC77-4AFC-A1AE-BD5EE089A97C}"/>
                </a:ext>
              </a:extLst>
            </p:cNvPr>
            <p:cNvSpPr/>
            <p:nvPr/>
          </p:nvSpPr>
          <p:spPr>
            <a:xfrm flipH="1">
              <a:off x="8639147" y="2919278"/>
              <a:ext cx="1500938" cy="2854815"/>
            </a:xfrm>
            <a:prstGeom prst="rect">
              <a:avLst/>
            </a:prstGeom>
            <a:gradFill flip="none" rotWithShape="1">
              <a:gsLst>
                <a:gs pos="0">
                  <a:srgbClr val="41AEBD">
                    <a:lumMod val="5000"/>
                    <a:lumOff val="95000"/>
                  </a:srgbClr>
                </a:gs>
                <a:gs pos="22000">
                  <a:sysClr val="window" lastClr="FFFFFF">
                    <a:lumMod val="75000"/>
                  </a:sysClr>
                </a:gs>
                <a:gs pos="81000">
                  <a:sysClr val="window" lastClr="FFFFFF">
                    <a:lumMod val="75000"/>
                  </a:sysClr>
                </a:gs>
                <a:gs pos="100000">
                  <a:sysClr val="window" lastClr="FFFFFF"/>
                </a:gs>
              </a:gsLst>
              <a:lin ang="0" scaled="1"/>
              <a:tileRect/>
            </a:gradFill>
            <a:ln w="12700" cap="flat" cmpd="sng" algn="ctr">
              <a:solidFill>
                <a:sysClr val="windowText" lastClr="000000"/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sp>
          <p:nvSpPr>
            <p:cNvPr id="43" name="Oval 42">
              <a:extLst>
                <a:ext uri="{FF2B5EF4-FFF2-40B4-BE49-F238E27FC236}">
                  <a16:creationId xmlns:a16="http://schemas.microsoft.com/office/drawing/2014/main" id="{D972A637-9657-43CF-A5ED-7AD136C90885}"/>
                </a:ext>
              </a:extLst>
            </p:cNvPr>
            <p:cNvSpPr/>
            <p:nvPr/>
          </p:nvSpPr>
          <p:spPr>
            <a:xfrm flipH="1">
              <a:off x="9302407" y="4632321"/>
              <a:ext cx="167771" cy="133721"/>
            </a:xfrm>
            <a:prstGeom prst="ellipse">
              <a:avLst/>
            </a:prstGeom>
            <a:solidFill>
              <a:sysClr val="window" lastClr="FFFFFF">
                <a:lumMod val="75000"/>
              </a:sysClr>
            </a:solidFill>
            <a:ln w="12700" cap="flat" cmpd="sng" algn="ctr">
              <a:noFill/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</p:grpSp>
      <p:cxnSp>
        <p:nvCxnSpPr>
          <p:cNvPr id="45" name="Straight Connector 44">
            <a:extLst>
              <a:ext uri="{FF2B5EF4-FFF2-40B4-BE49-F238E27FC236}">
                <a16:creationId xmlns:a16="http://schemas.microsoft.com/office/drawing/2014/main" id="{42F3739F-C9E8-49B3-9658-614FF6FDDF8D}"/>
              </a:ext>
            </a:extLst>
          </p:cNvPr>
          <p:cNvCxnSpPr>
            <a:cxnSpLocks/>
          </p:cNvCxnSpPr>
          <p:nvPr/>
        </p:nvCxnSpPr>
        <p:spPr>
          <a:xfrm>
            <a:off x="3417552" y="1623243"/>
            <a:ext cx="4454217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46" name="Straight Connector 45">
            <a:extLst>
              <a:ext uri="{FF2B5EF4-FFF2-40B4-BE49-F238E27FC236}">
                <a16:creationId xmlns:a16="http://schemas.microsoft.com/office/drawing/2014/main" id="{316E7ADB-70CA-401B-B10D-B4469A57A385}"/>
              </a:ext>
            </a:extLst>
          </p:cNvPr>
          <p:cNvCxnSpPr>
            <a:cxnSpLocks/>
          </p:cNvCxnSpPr>
          <p:nvPr/>
        </p:nvCxnSpPr>
        <p:spPr>
          <a:xfrm flipV="1">
            <a:off x="3451754" y="1597335"/>
            <a:ext cx="0" cy="2603971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7" name="Straight Connector 46">
            <a:extLst>
              <a:ext uri="{FF2B5EF4-FFF2-40B4-BE49-F238E27FC236}">
                <a16:creationId xmlns:a16="http://schemas.microsoft.com/office/drawing/2014/main" id="{94D19EA4-F8D7-44A3-9544-27CF2E15CD79}"/>
              </a:ext>
            </a:extLst>
          </p:cNvPr>
          <p:cNvCxnSpPr>
            <a:cxnSpLocks/>
          </p:cNvCxnSpPr>
          <p:nvPr/>
        </p:nvCxnSpPr>
        <p:spPr>
          <a:xfrm>
            <a:off x="1971206" y="4186625"/>
            <a:ext cx="1506673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48" name="Straight Connector 47">
            <a:extLst>
              <a:ext uri="{FF2B5EF4-FFF2-40B4-BE49-F238E27FC236}">
                <a16:creationId xmlns:a16="http://schemas.microsoft.com/office/drawing/2014/main" id="{A115E95B-E9B2-40CD-963B-345AC129273B}"/>
              </a:ext>
            </a:extLst>
          </p:cNvPr>
          <p:cNvCxnSpPr>
            <a:cxnSpLocks/>
          </p:cNvCxnSpPr>
          <p:nvPr/>
        </p:nvCxnSpPr>
        <p:spPr>
          <a:xfrm>
            <a:off x="3571975" y="4606199"/>
            <a:ext cx="1" cy="1103617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49" name="TextBox 48">
            <a:extLst>
              <a:ext uri="{FF2B5EF4-FFF2-40B4-BE49-F238E27FC236}">
                <a16:creationId xmlns:a16="http://schemas.microsoft.com/office/drawing/2014/main" id="{DCAFAB6C-B78C-4920-8E92-95DD1E06075D}"/>
              </a:ext>
            </a:extLst>
          </p:cNvPr>
          <p:cNvSpPr txBox="1"/>
          <p:nvPr/>
        </p:nvSpPr>
        <p:spPr>
          <a:xfrm>
            <a:off x="2867445" y="5790203"/>
            <a:ext cx="966931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COLD</a:t>
            </a:r>
          </a:p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SUPPLY</a:t>
            </a:r>
          </a:p>
        </p:txBody>
      </p:sp>
      <p:sp>
        <p:nvSpPr>
          <p:cNvPr id="52" name="Oval 51">
            <a:extLst>
              <a:ext uri="{FF2B5EF4-FFF2-40B4-BE49-F238E27FC236}">
                <a16:creationId xmlns:a16="http://schemas.microsoft.com/office/drawing/2014/main" id="{930B7C22-E5E4-46BA-BBDB-6C34A0EEE36C}"/>
              </a:ext>
            </a:extLst>
          </p:cNvPr>
          <p:cNvSpPr/>
          <p:nvPr/>
        </p:nvSpPr>
        <p:spPr>
          <a:xfrm>
            <a:off x="6977270" y="4145593"/>
            <a:ext cx="136407" cy="135538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grpSp>
        <p:nvGrpSpPr>
          <p:cNvPr id="53" name="Group 52">
            <a:extLst>
              <a:ext uri="{FF2B5EF4-FFF2-40B4-BE49-F238E27FC236}">
                <a16:creationId xmlns:a16="http://schemas.microsoft.com/office/drawing/2014/main" id="{1C6393E2-D766-4CDB-AE46-71B5166D665E}"/>
              </a:ext>
            </a:extLst>
          </p:cNvPr>
          <p:cNvGrpSpPr/>
          <p:nvPr/>
        </p:nvGrpSpPr>
        <p:grpSpPr>
          <a:xfrm>
            <a:off x="964706" y="3928885"/>
            <a:ext cx="1433871" cy="956337"/>
            <a:chOff x="1163553" y="4911403"/>
            <a:chExt cx="1647518" cy="948877"/>
          </a:xfrm>
          <a:solidFill>
            <a:srgbClr val="E7E6E6">
              <a:lumMod val="90000"/>
            </a:srgbClr>
          </a:solidFill>
        </p:grpSpPr>
        <p:sp>
          <p:nvSpPr>
            <p:cNvPr id="54" name="Rectangle 53">
              <a:extLst>
                <a:ext uri="{FF2B5EF4-FFF2-40B4-BE49-F238E27FC236}">
                  <a16:creationId xmlns:a16="http://schemas.microsoft.com/office/drawing/2014/main" id="{E52856F3-A380-4554-B1B0-C339432DF112}"/>
                </a:ext>
              </a:extLst>
            </p:cNvPr>
            <p:cNvSpPr/>
            <p:nvPr/>
          </p:nvSpPr>
          <p:spPr>
            <a:xfrm flipH="1">
              <a:off x="2560803" y="5063036"/>
              <a:ext cx="250268" cy="172279"/>
            </a:xfrm>
            <a:prstGeom prst="rect">
              <a:avLst/>
            </a:prstGeom>
            <a:solidFill>
              <a:srgbClr val="CF8B03"/>
            </a:solidFill>
            <a:ln w="12700" cap="flat" cmpd="sng" algn="ctr">
              <a:solidFill>
                <a:srgbClr val="CF8B0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FD46EE08-E742-4CD1-9444-E97EFBE9F229}"/>
                </a:ext>
              </a:extLst>
            </p:cNvPr>
            <p:cNvGrpSpPr/>
            <p:nvPr/>
          </p:nvGrpSpPr>
          <p:grpSpPr>
            <a:xfrm>
              <a:off x="1163553" y="4911403"/>
              <a:ext cx="1647518" cy="948877"/>
              <a:chOff x="3441652" y="5168116"/>
              <a:chExt cx="1647518" cy="948877"/>
            </a:xfrm>
            <a:grpFill/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B60D03C8-202F-478A-B5AE-08E52E69CCFA}"/>
                  </a:ext>
                </a:extLst>
              </p:cNvPr>
              <p:cNvSpPr/>
              <p:nvPr/>
            </p:nvSpPr>
            <p:spPr>
              <a:xfrm flipH="1">
                <a:off x="4838902" y="5740033"/>
                <a:ext cx="250268" cy="172279"/>
              </a:xfrm>
              <a:prstGeom prst="rect">
                <a:avLst/>
              </a:prstGeom>
              <a:solidFill>
                <a:srgbClr val="CF8B03"/>
              </a:solidFill>
              <a:ln w="12700" cap="flat" cmpd="sng" algn="ctr">
                <a:solidFill>
                  <a:srgbClr val="CF8B0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57" name="Rectangle 56">
                <a:extLst>
                  <a:ext uri="{FF2B5EF4-FFF2-40B4-BE49-F238E27FC236}">
                    <a16:creationId xmlns:a16="http://schemas.microsoft.com/office/drawing/2014/main" id="{19C94348-2473-4195-9438-0C204375B36C}"/>
                  </a:ext>
                </a:extLst>
              </p:cNvPr>
              <p:cNvSpPr/>
              <p:nvPr/>
            </p:nvSpPr>
            <p:spPr>
              <a:xfrm flipH="1">
                <a:off x="3441652" y="5168116"/>
                <a:ext cx="1500938" cy="948877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58" name="Straight Connector 57">
            <a:extLst>
              <a:ext uri="{FF2B5EF4-FFF2-40B4-BE49-F238E27FC236}">
                <a16:creationId xmlns:a16="http://schemas.microsoft.com/office/drawing/2014/main" id="{59E1200C-0BB6-47AC-A1CF-EC9405FE2731}"/>
              </a:ext>
            </a:extLst>
          </p:cNvPr>
          <p:cNvCxnSpPr>
            <a:cxnSpLocks/>
          </p:cNvCxnSpPr>
          <p:nvPr/>
        </p:nvCxnSpPr>
        <p:spPr>
          <a:xfrm>
            <a:off x="2271005" y="2835875"/>
            <a:ext cx="1187608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59" name="Straight Connector 58">
            <a:extLst>
              <a:ext uri="{FF2B5EF4-FFF2-40B4-BE49-F238E27FC236}">
                <a16:creationId xmlns:a16="http://schemas.microsoft.com/office/drawing/2014/main" id="{E2F20ED6-8A79-4DE2-A38C-EB3775F27E45}"/>
              </a:ext>
            </a:extLst>
          </p:cNvPr>
          <p:cNvCxnSpPr>
            <a:cxnSpLocks/>
          </p:cNvCxnSpPr>
          <p:nvPr/>
        </p:nvCxnSpPr>
        <p:spPr>
          <a:xfrm>
            <a:off x="2398577" y="3279458"/>
            <a:ext cx="761349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grpSp>
        <p:nvGrpSpPr>
          <p:cNvPr id="60" name="Group 59">
            <a:extLst>
              <a:ext uri="{FF2B5EF4-FFF2-40B4-BE49-F238E27FC236}">
                <a16:creationId xmlns:a16="http://schemas.microsoft.com/office/drawing/2014/main" id="{66DC003A-F4B1-4910-A22D-5D5A66B100F6}"/>
              </a:ext>
            </a:extLst>
          </p:cNvPr>
          <p:cNvGrpSpPr/>
          <p:nvPr/>
        </p:nvGrpSpPr>
        <p:grpSpPr>
          <a:xfrm>
            <a:off x="965113" y="2596234"/>
            <a:ext cx="1433871" cy="956337"/>
            <a:chOff x="1163553" y="4911403"/>
            <a:chExt cx="1647518" cy="948877"/>
          </a:xfrm>
          <a:solidFill>
            <a:srgbClr val="E7E6E6">
              <a:lumMod val="90000"/>
            </a:srgbClr>
          </a:solidFill>
        </p:grpSpPr>
        <p:sp>
          <p:nvSpPr>
            <p:cNvPr id="61" name="Rectangle 60">
              <a:extLst>
                <a:ext uri="{FF2B5EF4-FFF2-40B4-BE49-F238E27FC236}">
                  <a16:creationId xmlns:a16="http://schemas.microsoft.com/office/drawing/2014/main" id="{C856DDD7-0068-4E1C-A387-8EE82737FB1F}"/>
                </a:ext>
              </a:extLst>
            </p:cNvPr>
            <p:cNvSpPr/>
            <p:nvPr/>
          </p:nvSpPr>
          <p:spPr>
            <a:xfrm flipH="1">
              <a:off x="2560803" y="5063036"/>
              <a:ext cx="250268" cy="172279"/>
            </a:xfrm>
            <a:prstGeom prst="rect">
              <a:avLst/>
            </a:prstGeom>
            <a:solidFill>
              <a:srgbClr val="CF8B03"/>
            </a:solidFill>
            <a:ln w="12700" cap="flat" cmpd="sng" algn="ctr">
              <a:solidFill>
                <a:srgbClr val="CF8B0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62" name="Group 61">
              <a:extLst>
                <a:ext uri="{FF2B5EF4-FFF2-40B4-BE49-F238E27FC236}">
                  <a16:creationId xmlns:a16="http://schemas.microsoft.com/office/drawing/2014/main" id="{905D37E8-9E1B-4971-B5CC-0196F3640BC9}"/>
                </a:ext>
              </a:extLst>
            </p:cNvPr>
            <p:cNvGrpSpPr/>
            <p:nvPr/>
          </p:nvGrpSpPr>
          <p:grpSpPr>
            <a:xfrm>
              <a:off x="1163553" y="4911403"/>
              <a:ext cx="1647518" cy="948877"/>
              <a:chOff x="3441652" y="5168116"/>
              <a:chExt cx="1647518" cy="948877"/>
            </a:xfrm>
            <a:grpFill/>
          </p:grpSpPr>
          <p:sp>
            <p:nvSpPr>
              <p:cNvPr id="63" name="Rectangle 62">
                <a:extLst>
                  <a:ext uri="{FF2B5EF4-FFF2-40B4-BE49-F238E27FC236}">
                    <a16:creationId xmlns:a16="http://schemas.microsoft.com/office/drawing/2014/main" id="{34080EA9-E76B-4162-B271-D242ECC6BA11}"/>
                  </a:ext>
                </a:extLst>
              </p:cNvPr>
              <p:cNvSpPr/>
              <p:nvPr/>
            </p:nvSpPr>
            <p:spPr>
              <a:xfrm flipH="1">
                <a:off x="4838902" y="5740033"/>
                <a:ext cx="250268" cy="172279"/>
              </a:xfrm>
              <a:prstGeom prst="rect">
                <a:avLst/>
              </a:prstGeom>
              <a:solidFill>
                <a:srgbClr val="CF8B03"/>
              </a:solidFill>
              <a:ln w="12700" cap="flat" cmpd="sng" algn="ctr">
                <a:solidFill>
                  <a:srgbClr val="CF8B0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64" name="Rectangle 63">
                <a:extLst>
                  <a:ext uri="{FF2B5EF4-FFF2-40B4-BE49-F238E27FC236}">
                    <a16:creationId xmlns:a16="http://schemas.microsoft.com/office/drawing/2014/main" id="{C6C2F7B9-4B6F-4EDA-B6BC-975BC600CEB7}"/>
                  </a:ext>
                </a:extLst>
              </p:cNvPr>
              <p:cNvSpPr/>
              <p:nvPr/>
            </p:nvSpPr>
            <p:spPr>
              <a:xfrm flipH="1">
                <a:off x="3441652" y="5168116"/>
                <a:ext cx="1500938" cy="948877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cxnSp>
        <p:nvCxnSpPr>
          <p:cNvPr id="66" name="Straight Connector 65">
            <a:extLst>
              <a:ext uri="{FF2B5EF4-FFF2-40B4-BE49-F238E27FC236}">
                <a16:creationId xmlns:a16="http://schemas.microsoft.com/office/drawing/2014/main" id="{2BD12DEC-4961-4816-A621-EA60EE2DF130}"/>
              </a:ext>
            </a:extLst>
          </p:cNvPr>
          <p:cNvCxnSpPr>
            <a:cxnSpLocks/>
          </p:cNvCxnSpPr>
          <p:nvPr/>
        </p:nvCxnSpPr>
        <p:spPr>
          <a:xfrm>
            <a:off x="3149608" y="2041708"/>
            <a:ext cx="0" cy="2526251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cxnSp>
        <p:nvCxnSpPr>
          <p:cNvPr id="72" name="Straight Connector 71">
            <a:extLst>
              <a:ext uri="{FF2B5EF4-FFF2-40B4-BE49-F238E27FC236}">
                <a16:creationId xmlns:a16="http://schemas.microsoft.com/office/drawing/2014/main" id="{4DB72DB5-B133-4273-AEB9-D6F28412FD1D}"/>
              </a:ext>
            </a:extLst>
          </p:cNvPr>
          <p:cNvCxnSpPr/>
          <p:nvPr/>
        </p:nvCxnSpPr>
        <p:spPr>
          <a:xfrm flipV="1">
            <a:off x="9496420" y="1964883"/>
            <a:ext cx="0" cy="259175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73" name="Straight Connector 72">
            <a:extLst>
              <a:ext uri="{FF2B5EF4-FFF2-40B4-BE49-F238E27FC236}">
                <a16:creationId xmlns:a16="http://schemas.microsoft.com/office/drawing/2014/main" id="{EF508F6D-CF92-4003-9FD9-15C76636148A}"/>
              </a:ext>
            </a:extLst>
          </p:cNvPr>
          <p:cNvCxnSpPr>
            <a:cxnSpLocks/>
          </p:cNvCxnSpPr>
          <p:nvPr/>
        </p:nvCxnSpPr>
        <p:spPr>
          <a:xfrm flipH="1">
            <a:off x="9472004" y="1988768"/>
            <a:ext cx="1394647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CCFE1DA8-5427-4E4F-A173-49F3BD5CDD1C}"/>
              </a:ext>
            </a:extLst>
          </p:cNvPr>
          <p:cNvCxnSpPr>
            <a:cxnSpLocks/>
          </p:cNvCxnSpPr>
          <p:nvPr/>
        </p:nvCxnSpPr>
        <p:spPr>
          <a:xfrm flipV="1">
            <a:off x="8291860" y="4551849"/>
            <a:ext cx="0" cy="843478"/>
          </a:xfrm>
          <a:prstGeom prst="line">
            <a:avLst/>
          </a:prstGeom>
          <a:noFill/>
          <a:ln w="635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cxnSp>
        <p:nvCxnSpPr>
          <p:cNvPr id="81" name="Straight Connector 80">
            <a:extLst>
              <a:ext uri="{FF2B5EF4-FFF2-40B4-BE49-F238E27FC236}">
                <a16:creationId xmlns:a16="http://schemas.microsoft.com/office/drawing/2014/main" id="{A55B7257-DACC-4B0E-ACCC-B23D045F0652}"/>
              </a:ext>
            </a:extLst>
          </p:cNvPr>
          <p:cNvCxnSpPr>
            <a:cxnSpLocks/>
          </p:cNvCxnSpPr>
          <p:nvPr/>
        </p:nvCxnSpPr>
        <p:spPr>
          <a:xfrm flipH="1">
            <a:off x="8264490" y="5390185"/>
            <a:ext cx="837106" cy="0"/>
          </a:xfrm>
          <a:prstGeom prst="line">
            <a:avLst/>
          </a:prstGeom>
          <a:noFill/>
          <a:ln w="63500" cap="flat" cmpd="sng" algn="ctr">
            <a:solidFill>
              <a:srgbClr val="FFC000"/>
            </a:solidFill>
            <a:prstDash val="solid"/>
            <a:miter lim="800000"/>
          </a:ln>
          <a:effectLst/>
        </p:spPr>
      </p:cxnSp>
      <p:sp>
        <p:nvSpPr>
          <p:cNvPr id="83" name="TextBox 82">
            <a:extLst>
              <a:ext uri="{FF2B5EF4-FFF2-40B4-BE49-F238E27FC236}">
                <a16:creationId xmlns:a16="http://schemas.microsoft.com/office/drawing/2014/main" id="{F9183999-B76B-467E-824B-86CE5B8D76E1}"/>
              </a:ext>
            </a:extLst>
          </p:cNvPr>
          <p:cNvSpPr txBox="1"/>
          <p:nvPr/>
        </p:nvSpPr>
        <p:spPr>
          <a:xfrm>
            <a:off x="7278442" y="1113997"/>
            <a:ext cx="1247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140-170°F</a:t>
            </a:r>
          </a:p>
        </p:txBody>
      </p:sp>
      <p:cxnSp>
        <p:nvCxnSpPr>
          <p:cNvPr id="85" name="Straight Connector 84">
            <a:extLst>
              <a:ext uri="{FF2B5EF4-FFF2-40B4-BE49-F238E27FC236}">
                <a16:creationId xmlns:a16="http://schemas.microsoft.com/office/drawing/2014/main" id="{87289444-14AE-4321-A987-A03566497785}"/>
              </a:ext>
            </a:extLst>
          </p:cNvPr>
          <p:cNvCxnSpPr>
            <a:cxnSpLocks/>
          </p:cNvCxnSpPr>
          <p:nvPr/>
        </p:nvCxnSpPr>
        <p:spPr>
          <a:xfrm>
            <a:off x="6530227" y="1623243"/>
            <a:ext cx="1788496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none"/>
            <a:tailEnd type="none"/>
          </a:ln>
          <a:effectLst/>
        </p:spPr>
      </p:cxnSp>
      <p:cxnSp>
        <p:nvCxnSpPr>
          <p:cNvPr id="87" name="Straight Connector 86">
            <a:extLst>
              <a:ext uri="{FF2B5EF4-FFF2-40B4-BE49-F238E27FC236}">
                <a16:creationId xmlns:a16="http://schemas.microsoft.com/office/drawing/2014/main" id="{EBA81092-B532-4BDA-9F81-7E8A147D539D}"/>
              </a:ext>
            </a:extLst>
          </p:cNvPr>
          <p:cNvCxnSpPr>
            <a:cxnSpLocks/>
          </p:cNvCxnSpPr>
          <p:nvPr/>
        </p:nvCxnSpPr>
        <p:spPr>
          <a:xfrm flipH="1">
            <a:off x="8527686" y="5390185"/>
            <a:ext cx="837106" cy="0"/>
          </a:xfrm>
          <a:prstGeom prst="line">
            <a:avLst/>
          </a:prstGeom>
          <a:noFill/>
          <a:ln w="63500" cap="flat" cmpd="sng" algn="ctr">
            <a:solidFill>
              <a:srgbClr val="FFC000"/>
            </a:solidFill>
            <a:prstDash val="solid"/>
            <a:miter lim="800000"/>
            <a:headEnd type="none"/>
            <a:tailEnd type="triangle"/>
          </a:ln>
          <a:effectLst/>
        </p:spPr>
      </p:cxnSp>
      <p:sp>
        <p:nvSpPr>
          <p:cNvPr id="88" name="TextBox 87">
            <a:extLst>
              <a:ext uri="{FF2B5EF4-FFF2-40B4-BE49-F238E27FC236}">
                <a16:creationId xmlns:a16="http://schemas.microsoft.com/office/drawing/2014/main" id="{D9808C4E-D9E5-4F68-9875-2A949D4C8E48}"/>
              </a:ext>
            </a:extLst>
          </p:cNvPr>
          <p:cNvSpPr txBox="1"/>
          <p:nvPr/>
        </p:nvSpPr>
        <p:spPr>
          <a:xfrm>
            <a:off x="9374678" y="5190130"/>
            <a:ext cx="71205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HWR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50EBF511-ED07-4007-AAB9-850645B4022D}"/>
              </a:ext>
            </a:extLst>
          </p:cNvPr>
          <p:cNvSpPr txBox="1"/>
          <p:nvPr/>
        </p:nvSpPr>
        <p:spPr>
          <a:xfrm>
            <a:off x="10857712" y="1658172"/>
            <a:ext cx="99257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MIXING</a:t>
            </a:r>
          </a:p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VALVE</a:t>
            </a:r>
          </a:p>
        </p:txBody>
      </p:sp>
      <p:sp>
        <p:nvSpPr>
          <p:cNvPr id="90" name="Oval 89">
            <a:extLst>
              <a:ext uri="{FF2B5EF4-FFF2-40B4-BE49-F238E27FC236}">
                <a16:creationId xmlns:a16="http://schemas.microsoft.com/office/drawing/2014/main" id="{F00A2744-4C27-4C78-8B8B-44C3FE71DAD7}"/>
              </a:ext>
            </a:extLst>
          </p:cNvPr>
          <p:cNvSpPr/>
          <p:nvPr/>
        </p:nvSpPr>
        <p:spPr>
          <a:xfrm>
            <a:off x="9587921" y="3057464"/>
            <a:ext cx="136407" cy="135538"/>
          </a:xfrm>
          <a:prstGeom prst="ellipse">
            <a:avLst/>
          </a:prstGeom>
          <a:solidFill>
            <a:sysClr val="windowText" lastClr="000000"/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0A1880FB-315D-420B-B232-198B863E988F}"/>
              </a:ext>
            </a:extLst>
          </p:cNvPr>
          <p:cNvSpPr txBox="1"/>
          <p:nvPr/>
        </p:nvSpPr>
        <p:spPr>
          <a:xfrm>
            <a:off x="9054562" y="3339686"/>
            <a:ext cx="85151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kern="0" dirty="0">
                <a:latin typeface="Calibri" panose="020F0502020204030204"/>
              </a:rPr>
              <a:t>RECIRC</a:t>
            </a:r>
          </a:p>
          <a:p>
            <a:pPr algn="ctr">
              <a:defRPr/>
            </a:pPr>
            <a:r>
              <a:rPr lang="en-US" kern="0" dirty="0">
                <a:latin typeface="Calibri" panose="020F0502020204030204"/>
              </a:rPr>
              <a:t>TANK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621FBEF7-D4F5-4A5E-8960-E420A2C1E682}"/>
              </a:ext>
            </a:extLst>
          </p:cNvPr>
          <p:cNvSpPr txBox="1"/>
          <p:nvPr/>
        </p:nvSpPr>
        <p:spPr>
          <a:xfrm>
            <a:off x="6670727" y="2809638"/>
            <a:ext cx="107112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kern="0" dirty="0">
                <a:latin typeface="Calibri" panose="020F0502020204030204"/>
              </a:rPr>
              <a:t>STORAGE</a:t>
            </a:r>
          </a:p>
          <a:p>
            <a:pPr algn="ctr">
              <a:defRPr/>
            </a:pPr>
            <a:r>
              <a:rPr lang="en-US" kern="0" dirty="0">
                <a:latin typeface="Calibri" panose="020F0502020204030204"/>
              </a:rPr>
              <a:t>TANK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67367C9B-2C1F-488F-9AA3-FC82C57283A1}"/>
              </a:ext>
            </a:extLst>
          </p:cNvPr>
          <p:cNvSpPr txBox="1"/>
          <p:nvPr/>
        </p:nvSpPr>
        <p:spPr>
          <a:xfrm>
            <a:off x="4404399" y="2412830"/>
            <a:ext cx="976549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1600" kern="0" dirty="0">
                <a:latin typeface="Calibri" panose="020F0502020204030204"/>
              </a:rPr>
              <a:t>STORAGE</a:t>
            </a:r>
          </a:p>
          <a:p>
            <a:pPr algn="ctr">
              <a:defRPr/>
            </a:pPr>
            <a:r>
              <a:rPr lang="en-US" sz="1600" kern="0" dirty="0">
                <a:latin typeface="Calibri" panose="020F0502020204030204"/>
              </a:rPr>
              <a:t>TANK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CCCA0891-8D37-4EFA-B7B8-BB1462806D46}"/>
              </a:ext>
            </a:extLst>
          </p:cNvPr>
          <p:cNvSpPr txBox="1"/>
          <p:nvPr/>
        </p:nvSpPr>
        <p:spPr>
          <a:xfrm>
            <a:off x="8270511" y="5471532"/>
            <a:ext cx="77938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110°F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8AD4E05E-FDCF-42D2-9913-25BB422BD58A}"/>
              </a:ext>
            </a:extLst>
          </p:cNvPr>
          <p:cNvSpPr txBox="1"/>
          <p:nvPr/>
        </p:nvSpPr>
        <p:spPr>
          <a:xfrm>
            <a:off x="9319217" y="1399800"/>
            <a:ext cx="124745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120-170°F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DC48796E-8406-41CE-B9BA-9008EA36B636}"/>
              </a:ext>
            </a:extLst>
          </p:cNvPr>
          <p:cNvSpPr txBox="1"/>
          <p:nvPr/>
        </p:nvSpPr>
        <p:spPr>
          <a:xfrm>
            <a:off x="1201368" y="2863046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HPWH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F5C5F802-40B6-44F1-9BB6-37A032A4547F}"/>
              </a:ext>
            </a:extLst>
          </p:cNvPr>
          <p:cNvSpPr txBox="1"/>
          <p:nvPr/>
        </p:nvSpPr>
        <p:spPr>
          <a:xfrm>
            <a:off x="1198757" y="4069839"/>
            <a:ext cx="86594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LEAD</a:t>
            </a:r>
          </a:p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HPWH</a:t>
            </a:r>
          </a:p>
        </p:txBody>
      </p:sp>
      <p:grpSp>
        <p:nvGrpSpPr>
          <p:cNvPr id="68" name="Group 67">
            <a:extLst>
              <a:ext uri="{FF2B5EF4-FFF2-40B4-BE49-F238E27FC236}">
                <a16:creationId xmlns:a16="http://schemas.microsoft.com/office/drawing/2014/main" id="{1E9F637E-4D5F-4A0D-A75C-2B020755E275}"/>
              </a:ext>
            </a:extLst>
          </p:cNvPr>
          <p:cNvGrpSpPr/>
          <p:nvPr/>
        </p:nvGrpSpPr>
        <p:grpSpPr>
          <a:xfrm rot="10800000">
            <a:off x="10859256" y="3955191"/>
            <a:ext cx="908649" cy="755879"/>
            <a:chOff x="1163553" y="4911403"/>
            <a:chExt cx="1647518" cy="948877"/>
          </a:xfrm>
          <a:solidFill>
            <a:srgbClr val="E7E6E6">
              <a:lumMod val="90000"/>
            </a:srgbClr>
          </a:solidFill>
        </p:grpSpPr>
        <p:sp>
          <p:nvSpPr>
            <p:cNvPr id="69" name="Rectangle 68">
              <a:extLst>
                <a:ext uri="{FF2B5EF4-FFF2-40B4-BE49-F238E27FC236}">
                  <a16:creationId xmlns:a16="http://schemas.microsoft.com/office/drawing/2014/main" id="{B3FE5215-3169-4476-8D4B-0329E87E3193}"/>
                </a:ext>
              </a:extLst>
            </p:cNvPr>
            <p:cNvSpPr/>
            <p:nvPr/>
          </p:nvSpPr>
          <p:spPr>
            <a:xfrm flipH="1">
              <a:off x="2560803" y="5063036"/>
              <a:ext cx="250268" cy="172279"/>
            </a:xfrm>
            <a:prstGeom prst="rect">
              <a:avLst/>
            </a:prstGeom>
            <a:solidFill>
              <a:srgbClr val="CF8B03"/>
            </a:solidFill>
            <a:ln w="12700" cap="flat" cmpd="sng" algn="ctr">
              <a:solidFill>
                <a:srgbClr val="CF8B03"/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endParaRPr>
            </a:p>
          </p:txBody>
        </p:sp>
        <p:grpSp>
          <p:nvGrpSpPr>
            <p:cNvPr id="70" name="Group 69">
              <a:extLst>
                <a:ext uri="{FF2B5EF4-FFF2-40B4-BE49-F238E27FC236}">
                  <a16:creationId xmlns:a16="http://schemas.microsoft.com/office/drawing/2014/main" id="{6C95F1A4-1BF1-4F4D-9A63-A1A4C883FC59}"/>
                </a:ext>
              </a:extLst>
            </p:cNvPr>
            <p:cNvGrpSpPr/>
            <p:nvPr/>
          </p:nvGrpSpPr>
          <p:grpSpPr>
            <a:xfrm>
              <a:off x="1163553" y="4911403"/>
              <a:ext cx="1647518" cy="948877"/>
              <a:chOff x="3441652" y="5168116"/>
              <a:chExt cx="1647518" cy="948877"/>
            </a:xfrm>
            <a:grpFill/>
          </p:grpSpPr>
          <p:sp>
            <p:nvSpPr>
              <p:cNvPr id="71" name="Rectangle 70">
                <a:extLst>
                  <a:ext uri="{FF2B5EF4-FFF2-40B4-BE49-F238E27FC236}">
                    <a16:creationId xmlns:a16="http://schemas.microsoft.com/office/drawing/2014/main" id="{95190BFC-240F-4884-B15E-C8061164DA6B}"/>
                  </a:ext>
                </a:extLst>
              </p:cNvPr>
              <p:cNvSpPr/>
              <p:nvPr/>
            </p:nvSpPr>
            <p:spPr>
              <a:xfrm flipH="1">
                <a:off x="4838902" y="5740033"/>
                <a:ext cx="250268" cy="172279"/>
              </a:xfrm>
              <a:prstGeom prst="rect">
                <a:avLst/>
              </a:prstGeom>
              <a:solidFill>
                <a:srgbClr val="CF8B03"/>
              </a:solidFill>
              <a:ln w="12700" cap="flat" cmpd="sng" algn="ctr">
                <a:solidFill>
                  <a:srgbClr val="CF8B03"/>
                </a:solidFill>
                <a:prstDash val="solid"/>
                <a:miter lim="800000"/>
              </a:ln>
              <a:effectLst/>
            </p:spPr>
            <p:txBody>
              <a:bodyPr rtlCol="0"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  <p:sp>
            <p:nvSpPr>
              <p:cNvPr id="74" name="Rectangle 73">
                <a:extLst>
                  <a:ext uri="{FF2B5EF4-FFF2-40B4-BE49-F238E27FC236}">
                    <a16:creationId xmlns:a16="http://schemas.microsoft.com/office/drawing/2014/main" id="{CE9FD369-71AF-4E4D-BCB4-0BB3164E23A4}"/>
                  </a:ext>
                </a:extLst>
              </p:cNvPr>
              <p:cNvSpPr/>
              <p:nvPr/>
            </p:nvSpPr>
            <p:spPr>
              <a:xfrm flipH="1">
                <a:off x="3441652" y="5168116"/>
                <a:ext cx="1500938" cy="948877"/>
              </a:xfrm>
              <a:prstGeom prst="rect">
                <a:avLst/>
              </a:prstGeom>
              <a:grpFill/>
              <a:ln w="12700" cap="flat" cmpd="sng" algn="ctr">
                <a:solidFill>
                  <a:sysClr val="windowText" lastClr="000000"/>
                </a:solidFill>
                <a:prstDash val="solid"/>
                <a:miter lim="800000"/>
              </a:ln>
              <a:effectLst/>
            </p:spPr>
            <p:txBody>
              <a:bodyPr anchor="ctr"/>
              <a:lstStyle/>
              <a:p>
                <a:pPr marL="0" marR="0" lvl="0" indent="0" algn="ctr" defTabSz="91440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</a:endParaRPr>
              </a:p>
            </p:txBody>
          </p:sp>
        </p:grpSp>
      </p:grpSp>
      <p:sp>
        <p:nvSpPr>
          <p:cNvPr id="96" name="TextBox 95">
            <a:extLst>
              <a:ext uri="{FF2B5EF4-FFF2-40B4-BE49-F238E27FC236}">
                <a16:creationId xmlns:a16="http://schemas.microsoft.com/office/drawing/2014/main" id="{866C39EB-E71B-49B3-B13D-D77C34120DAE}"/>
              </a:ext>
            </a:extLst>
          </p:cNvPr>
          <p:cNvSpPr txBox="1"/>
          <p:nvPr/>
        </p:nvSpPr>
        <p:spPr>
          <a:xfrm>
            <a:off x="10962735" y="4122053"/>
            <a:ext cx="79701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kern="0" dirty="0">
                <a:latin typeface="Calibri" panose="020F0502020204030204"/>
              </a:rPr>
              <a:t>HPWH</a:t>
            </a:r>
          </a:p>
        </p:txBody>
      </p:sp>
      <p:cxnSp>
        <p:nvCxnSpPr>
          <p:cNvPr id="44" name="Straight Connector 43">
            <a:extLst>
              <a:ext uri="{FF2B5EF4-FFF2-40B4-BE49-F238E27FC236}">
                <a16:creationId xmlns:a16="http://schemas.microsoft.com/office/drawing/2014/main" id="{1CCC2BA5-DEBD-4A9F-B09B-F6C07578FFF6}"/>
              </a:ext>
            </a:extLst>
          </p:cNvPr>
          <p:cNvCxnSpPr>
            <a:cxnSpLocks/>
          </p:cNvCxnSpPr>
          <p:nvPr/>
        </p:nvCxnSpPr>
        <p:spPr>
          <a:xfrm>
            <a:off x="9730705" y="3125233"/>
            <a:ext cx="1555672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>
            <a:extLst>
              <a:ext uri="{FF2B5EF4-FFF2-40B4-BE49-F238E27FC236}">
                <a16:creationId xmlns:a16="http://schemas.microsoft.com/office/drawing/2014/main" id="{27615C0D-DF3B-48EB-9432-5441A98B5A3D}"/>
              </a:ext>
            </a:extLst>
          </p:cNvPr>
          <p:cNvCxnSpPr>
            <a:cxnSpLocks/>
          </p:cNvCxnSpPr>
          <p:nvPr/>
        </p:nvCxnSpPr>
        <p:spPr>
          <a:xfrm>
            <a:off x="11286377" y="3123259"/>
            <a:ext cx="0" cy="958451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1" name="Straight Connector 100">
            <a:extLst>
              <a:ext uri="{FF2B5EF4-FFF2-40B4-BE49-F238E27FC236}">
                <a16:creationId xmlns:a16="http://schemas.microsoft.com/office/drawing/2014/main" id="{B87BABF1-978A-4E45-A099-0B44A4262E9E}"/>
              </a:ext>
            </a:extLst>
          </p:cNvPr>
          <p:cNvCxnSpPr>
            <a:cxnSpLocks/>
          </p:cNvCxnSpPr>
          <p:nvPr/>
        </p:nvCxnSpPr>
        <p:spPr>
          <a:xfrm>
            <a:off x="2188091" y="4780447"/>
            <a:ext cx="4860786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2" name="Straight Connector 101">
            <a:extLst>
              <a:ext uri="{FF2B5EF4-FFF2-40B4-BE49-F238E27FC236}">
                <a16:creationId xmlns:a16="http://schemas.microsoft.com/office/drawing/2014/main" id="{0FB33D55-C483-4CDF-9922-7122591CDFC0}"/>
              </a:ext>
            </a:extLst>
          </p:cNvPr>
          <p:cNvCxnSpPr>
            <a:cxnSpLocks/>
          </p:cNvCxnSpPr>
          <p:nvPr/>
        </p:nvCxnSpPr>
        <p:spPr>
          <a:xfrm>
            <a:off x="4630159" y="3056326"/>
            <a:ext cx="0" cy="166540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5" name="Straight Connector 104">
            <a:extLst>
              <a:ext uri="{FF2B5EF4-FFF2-40B4-BE49-F238E27FC236}">
                <a16:creationId xmlns:a16="http://schemas.microsoft.com/office/drawing/2014/main" id="{F0ACF7DA-5124-4C4C-829A-5C1B8B05A854}"/>
              </a:ext>
            </a:extLst>
          </p:cNvPr>
          <p:cNvCxnSpPr>
            <a:cxnSpLocks/>
          </p:cNvCxnSpPr>
          <p:nvPr/>
        </p:nvCxnSpPr>
        <p:spPr>
          <a:xfrm>
            <a:off x="7048877" y="4233597"/>
            <a:ext cx="0" cy="54685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>
            <a:extLst>
              <a:ext uri="{FF2B5EF4-FFF2-40B4-BE49-F238E27FC236}">
                <a16:creationId xmlns:a16="http://schemas.microsoft.com/office/drawing/2014/main" id="{31E98AD1-EC3B-40BC-BEAC-5E3B5D2EF291}"/>
              </a:ext>
            </a:extLst>
          </p:cNvPr>
          <p:cNvCxnSpPr>
            <a:cxnSpLocks/>
          </p:cNvCxnSpPr>
          <p:nvPr/>
        </p:nvCxnSpPr>
        <p:spPr>
          <a:xfrm>
            <a:off x="536668" y="3172647"/>
            <a:ext cx="0" cy="1627449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6" name="Straight Connector 85">
            <a:extLst>
              <a:ext uri="{FF2B5EF4-FFF2-40B4-BE49-F238E27FC236}">
                <a16:creationId xmlns:a16="http://schemas.microsoft.com/office/drawing/2014/main" id="{83C195D1-00EE-40BE-9C18-2E02CE8AE97B}"/>
              </a:ext>
            </a:extLst>
          </p:cNvPr>
          <p:cNvCxnSpPr>
            <a:cxnSpLocks/>
          </p:cNvCxnSpPr>
          <p:nvPr/>
        </p:nvCxnSpPr>
        <p:spPr>
          <a:xfrm>
            <a:off x="10406902" y="4519615"/>
            <a:ext cx="325257" cy="155"/>
          </a:xfrm>
          <a:prstGeom prst="line">
            <a:avLst/>
          </a:prstGeom>
          <a:noFill/>
          <a:ln w="63500" cap="flat" cmpd="sng" algn="ctr">
            <a:solidFill>
              <a:srgbClr val="FFC00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100" name="Straight Connector 99">
            <a:extLst>
              <a:ext uri="{FF2B5EF4-FFF2-40B4-BE49-F238E27FC236}">
                <a16:creationId xmlns:a16="http://schemas.microsoft.com/office/drawing/2014/main" id="{705C6964-48E1-4270-B55D-E1342F266732}"/>
              </a:ext>
            </a:extLst>
          </p:cNvPr>
          <p:cNvCxnSpPr>
            <a:cxnSpLocks/>
          </p:cNvCxnSpPr>
          <p:nvPr/>
        </p:nvCxnSpPr>
        <p:spPr>
          <a:xfrm>
            <a:off x="10485197" y="3872017"/>
            <a:ext cx="0" cy="318377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103" name="Straight Connector 102">
            <a:extLst>
              <a:ext uri="{FF2B5EF4-FFF2-40B4-BE49-F238E27FC236}">
                <a16:creationId xmlns:a16="http://schemas.microsoft.com/office/drawing/2014/main" id="{58AD1164-0B18-4304-819D-C863D1982D49}"/>
              </a:ext>
            </a:extLst>
          </p:cNvPr>
          <p:cNvCxnSpPr>
            <a:cxnSpLocks/>
          </p:cNvCxnSpPr>
          <p:nvPr/>
        </p:nvCxnSpPr>
        <p:spPr>
          <a:xfrm>
            <a:off x="3449088" y="2159527"/>
            <a:ext cx="0" cy="318377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104" name="Straight Connector 103">
            <a:extLst>
              <a:ext uri="{FF2B5EF4-FFF2-40B4-BE49-F238E27FC236}">
                <a16:creationId xmlns:a16="http://schemas.microsoft.com/office/drawing/2014/main" id="{E01EC533-9E6C-42A1-8FC6-F8919C8570E4}"/>
              </a:ext>
            </a:extLst>
          </p:cNvPr>
          <p:cNvCxnSpPr>
            <a:cxnSpLocks/>
          </p:cNvCxnSpPr>
          <p:nvPr/>
        </p:nvCxnSpPr>
        <p:spPr>
          <a:xfrm>
            <a:off x="5973691" y="2471948"/>
            <a:ext cx="0" cy="318377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106" name="Straight Connector 105">
            <a:extLst>
              <a:ext uri="{FF2B5EF4-FFF2-40B4-BE49-F238E27FC236}">
                <a16:creationId xmlns:a16="http://schemas.microsoft.com/office/drawing/2014/main" id="{0E481B4E-9A9F-4EEA-B856-28AB42857D9D}"/>
              </a:ext>
            </a:extLst>
          </p:cNvPr>
          <p:cNvCxnSpPr>
            <a:cxnSpLocks/>
          </p:cNvCxnSpPr>
          <p:nvPr/>
        </p:nvCxnSpPr>
        <p:spPr>
          <a:xfrm flipV="1">
            <a:off x="5978652" y="3360945"/>
            <a:ext cx="0" cy="318377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  <a:headEnd type="triangle"/>
            <a:tailEnd type="none"/>
          </a:ln>
          <a:effectLst/>
        </p:spPr>
      </p:cxnSp>
      <p:cxnSp>
        <p:nvCxnSpPr>
          <p:cNvPr id="107" name="Straight Connector 106">
            <a:extLst>
              <a:ext uri="{FF2B5EF4-FFF2-40B4-BE49-F238E27FC236}">
                <a16:creationId xmlns:a16="http://schemas.microsoft.com/office/drawing/2014/main" id="{0BBA33A8-0439-4F18-9AF2-ABBD3B7ED805}"/>
              </a:ext>
            </a:extLst>
          </p:cNvPr>
          <p:cNvCxnSpPr>
            <a:cxnSpLocks/>
          </p:cNvCxnSpPr>
          <p:nvPr/>
        </p:nvCxnSpPr>
        <p:spPr>
          <a:xfrm flipH="1">
            <a:off x="3133551" y="4570899"/>
            <a:ext cx="353640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111" name="Straight Connector 110">
            <a:extLst>
              <a:ext uri="{FF2B5EF4-FFF2-40B4-BE49-F238E27FC236}">
                <a16:creationId xmlns:a16="http://schemas.microsoft.com/office/drawing/2014/main" id="{0464B032-C98F-48CE-BD07-42B66BDBC333}"/>
              </a:ext>
            </a:extLst>
          </p:cNvPr>
          <p:cNvCxnSpPr>
            <a:cxnSpLocks/>
          </p:cNvCxnSpPr>
          <p:nvPr/>
        </p:nvCxnSpPr>
        <p:spPr>
          <a:xfrm>
            <a:off x="3637065" y="4568414"/>
            <a:ext cx="353640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  <a:headEnd type="none"/>
            <a:tailEnd type="triangle"/>
          </a:ln>
          <a:effectLst/>
        </p:spPr>
      </p:cxnSp>
      <p:cxnSp>
        <p:nvCxnSpPr>
          <p:cNvPr id="97" name="Straight Connector 96">
            <a:extLst>
              <a:ext uri="{FF2B5EF4-FFF2-40B4-BE49-F238E27FC236}">
                <a16:creationId xmlns:a16="http://schemas.microsoft.com/office/drawing/2014/main" id="{4D00C026-DC18-4F19-B940-374DDF678298}"/>
              </a:ext>
            </a:extLst>
          </p:cNvPr>
          <p:cNvCxnSpPr>
            <a:cxnSpLocks/>
          </p:cNvCxnSpPr>
          <p:nvPr/>
        </p:nvCxnSpPr>
        <p:spPr>
          <a:xfrm>
            <a:off x="2277166" y="1626118"/>
            <a:ext cx="1187608" cy="0"/>
          </a:xfrm>
          <a:prstGeom prst="line">
            <a:avLst/>
          </a:prstGeom>
          <a:noFill/>
          <a:ln w="63500" cap="flat" cmpd="sng" algn="ctr">
            <a:solidFill>
              <a:srgbClr val="FF0000"/>
            </a:solidFill>
            <a:prstDash val="solid"/>
            <a:miter lim="800000"/>
          </a:ln>
          <a:effectLst/>
        </p:spPr>
      </p:cxnSp>
      <p:cxnSp>
        <p:nvCxnSpPr>
          <p:cNvPr id="112" name="Straight Connector 111">
            <a:extLst>
              <a:ext uri="{FF2B5EF4-FFF2-40B4-BE49-F238E27FC236}">
                <a16:creationId xmlns:a16="http://schemas.microsoft.com/office/drawing/2014/main" id="{10150282-201C-4972-9DE7-E0053A6D0C35}"/>
              </a:ext>
            </a:extLst>
          </p:cNvPr>
          <p:cNvCxnSpPr>
            <a:cxnSpLocks/>
          </p:cNvCxnSpPr>
          <p:nvPr/>
        </p:nvCxnSpPr>
        <p:spPr>
          <a:xfrm>
            <a:off x="2404738" y="2069701"/>
            <a:ext cx="761349" cy="0"/>
          </a:xfrm>
          <a:prstGeom prst="line">
            <a:avLst/>
          </a:prstGeom>
          <a:noFill/>
          <a:ln w="63500" cap="flat" cmpd="sng" algn="ctr">
            <a:solidFill>
              <a:srgbClr val="00B0F0"/>
            </a:solidFill>
            <a:prstDash val="solid"/>
            <a:miter lim="800000"/>
          </a:ln>
          <a:effectLst/>
        </p:spPr>
      </p:cxnSp>
      <p:sp>
        <p:nvSpPr>
          <p:cNvPr id="113" name="Rectangle 112">
            <a:extLst>
              <a:ext uri="{FF2B5EF4-FFF2-40B4-BE49-F238E27FC236}">
                <a16:creationId xmlns:a16="http://schemas.microsoft.com/office/drawing/2014/main" id="{BC585D77-AEA5-4028-9831-4485B17DE4F2}"/>
              </a:ext>
            </a:extLst>
          </p:cNvPr>
          <p:cNvSpPr/>
          <p:nvPr/>
        </p:nvSpPr>
        <p:spPr>
          <a:xfrm flipH="1">
            <a:off x="2187331" y="1539302"/>
            <a:ext cx="217814" cy="173633"/>
          </a:xfrm>
          <a:prstGeom prst="rect">
            <a:avLst/>
          </a:prstGeom>
          <a:solidFill>
            <a:srgbClr val="CF8B03"/>
          </a:solidFill>
          <a:ln w="12700" cap="flat" cmpd="sng" algn="ctr">
            <a:solidFill>
              <a:srgbClr val="CF8B0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4" name="Rectangle 113">
            <a:extLst>
              <a:ext uri="{FF2B5EF4-FFF2-40B4-BE49-F238E27FC236}">
                <a16:creationId xmlns:a16="http://schemas.microsoft.com/office/drawing/2014/main" id="{340D8049-F770-4D31-84C1-5CC5085A08EA}"/>
              </a:ext>
            </a:extLst>
          </p:cNvPr>
          <p:cNvSpPr/>
          <p:nvPr/>
        </p:nvSpPr>
        <p:spPr>
          <a:xfrm flipH="1">
            <a:off x="2187331" y="1962890"/>
            <a:ext cx="217814" cy="173633"/>
          </a:xfrm>
          <a:prstGeom prst="rect">
            <a:avLst/>
          </a:prstGeom>
          <a:solidFill>
            <a:srgbClr val="CF8B03"/>
          </a:solidFill>
          <a:ln w="12700" cap="flat" cmpd="sng" algn="ctr">
            <a:solidFill>
              <a:srgbClr val="CF8B03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5" name="Rectangle 114">
            <a:extLst>
              <a:ext uri="{FF2B5EF4-FFF2-40B4-BE49-F238E27FC236}">
                <a16:creationId xmlns:a16="http://schemas.microsoft.com/office/drawing/2014/main" id="{EC50E972-A69E-4357-A991-4FC66CC86309}"/>
              </a:ext>
            </a:extLst>
          </p:cNvPr>
          <p:cNvSpPr/>
          <p:nvPr/>
        </p:nvSpPr>
        <p:spPr>
          <a:xfrm flipH="1">
            <a:off x="971274" y="1386477"/>
            <a:ext cx="1306299" cy="956337"/>
          </a:xfrm>
          <a:prstGeom prst="rect">
            <a:avLst/>
          </a:prstGeom>
          <a:solidFill>
            <a:srgbClr val="E7E6E6">
              <a:lumMod val="90000"/>
            </a:srgbClr>
          </a:solidFill>
          <a:ln w="12700" cap="flat" cmpd="sng" algn="ctr">
            <a:solidFill>
              <a:sysClr val="windowText" lastClr="000000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sp>
        <p:nvSpPr>
          <p:cNvPr id="116" name="TextBox 115">
            <a:extLst>
              <a:ext uri="{FF2B5EF4-FFF2-40B4-BE49-F238E27FC236}">
                <a16:creationId xmlns:a16="http://schemas.microsoft.com/office/drawing/2014/main" id="{0DB6CF03-4A86-4DB2-AC67-2B5A77CAE0EF}"/>
              </a:ext>
            </a:extLst>
          </p:cNvPr>
          <p:cNvSpPr txBox="1"/>
          <p:nvPr/>
        </p:nvSpPr>
        <p:spPr>
          <a:xfrm>
            <a:off x="1201367" y="1673977"/>
            <a:ext cx="86594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defRPr/>
            </a:pPr>
            <a:r>
              <a:rPr lang="en-US" sz="2000" kern="0" dirty="0">
                <a:latin typeface="Calibri" panose="020F0502020204030204"/>
              </a:rPr>
              <a:t>HPWH</a:t>
            </a:r>
          </a:p>
        </p:txBody>
      </p:sp>
      <p:cxnSp>
        <p:nvCxnSpPr>
          <p:cNvPr id="117" name="Straight Connector 116">
            <a:extLst>
              <a:ext uri="{FF2B5EF4-FFF2-40B4-BE49-F238E27FC236}">
                <a16:creationId xmlns:a16="http://schemas.microsoft.com/office/drawing/2014/main" id="{8CF7D01F-EDD6-4741-9949-0FC9DF41810A}"/>
              </a:ext>
            </a:extLst>
          </p:cNvPr>
          <p:cNvCxnSpPr>
            <a:cxnSpLocks/>
          </p:cNvCxnSpPr>
          <p:nvPr/>
        </p:nvCxnSpPr>
        <p:spPr>
          <a:xfrm>
            <a:off x="636491" y="2178189"/>
            <a:ext cx="0" cy="985125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8" name="Straight Connector 117">
            <a:extLst>
              <a:ext uri="{FF2B5EF4-FFF2-40B4-BE49-F238E27FC236}">
                <a16:creationId xmlns:a16="http://schemas.microsoft.com/office/drawing/2014/main" id="{0AFD5B0B-4B15-46F4-B3B9-4F3AE3B3F081}"/>
              </a:ext>
            </a:extLst>
          </p:cNvPr>
          <p:cNvCxnSpPr>
            <a:cxnSpLocks/>
          </p:cNvCxnSpPr>
          <p:nvPr/>
        </p:nvCxnSpPr>
        <p:spPr>
          <a:xfrm flipH="1">
            <a:off x="636491" y="2159527"/>
            <a:ext cx="564877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9" name="Straight Connector 118">
            <a:extLst>
              <a:ext uri="{FF2B5EF4-FFF2-40B4-BE49-F238E27FC236}">
                <a16:creationId xmlns:a16="http://schemas.microsoft.com/office/drawing/2014/main" id="{1CF3CBBF-3D32-4AB8-A3E9-9611B90566CF}"/>
              </a:ext>
            </a:extLst>
          </p:cNvPr>
          <p:cNvCxnSpPr>
            <a:cxnSpLocks/>
          </p:cNvCxnSpPr>
          <p:nvPr/>
        </p:nvCxnSpPr>
        <p:spPr>
          <a:xfrm flipH="1">
            <a:off x="536668" y="4800096"/>
            <a:ext cx="668984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0" name="Rectangle 119">
            <a:extLst>
              <a:ext uri="{FF2B5EF4-FFF2-40B4-BE49-F238E27FC236}">
                <a16:creationId xmlns:a16="http://schemas.microsoft.com/office/drawing/2014/main" id="{E3E0D2AA-AC88-4782-BD73-C8FD9B7FE742}"/>
              </a:ext>
            </a:extLst>
          </p:cNvPr>
          <p:cNvSpPr/>
          <p:nvPr/>
        </p:nvSpPr>
        <p:spPr>
          <a:xfrm rot="10800000" flipH="1">
            <a:off x="440006" y="3087643"/>
            <a:ext cx="392970" cy="117569"/>
          </a:xfrm>
          <a:prstGeom prst="rect">
            <a:avLst/>
          </a:prstGeom>
          <a:noFill/>
          <a:ln w="28575" cap="flat" cmpd="sng" algn="ctr">
            <a:solidFill>
              <a:schemeClr val="tx1"/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  <p:cxnSp>
        <p:nvCxnSpPr>
          <p:cNvPr id="121" name="Straight Connector 120">
            <a:extLst>
              <a:ext uri="{FF2B5EF4-FFF2-40B4-BE49-F238E27FC236}">
                <a16:creationId xmlns:a16="http://schemas.microsoft.com/office/drawing/2014/main" id="{20925B3F-A5E4-4B13-A56D-5974FE119D71}"/>
              </a:ext>
            </a:extLst>
          </p:cNvPr>
          <p:cNvCxnSpPr>
            <a:cxnSpLocks/>
          </p:cNvCxnSpPr>
          <p:nvPr/>
        </p:nvCxnSpPr>
        <p:spPr>
          <a:xfrm flipH="1">
            <a:off x="770231" y="3429829"/>
            <a:ext cx="416529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2" name="Straight Connector 121">
            <a:extLst>
              <a:ext uri="{FF2B5EF4-FFF2-40B4-BE49-F238E27FC236}">
                <a16:creationId xmlns:a16="http://schemas.microsoft.com/office/drawing/2014/main" id="{A5D414DF-0B37-4F3F-8FF7-9FC1F25E2B4E}"/>
              </a:ext>
            </a:extLst>
          </p:cNvPr>
          <p:cNvCxnSpPr>
            <a:cxnSpLocks/>
          </p:cNvCxnSpPr>
          <p:nvPr/>
        </p:nvCxnSpPr>
        <p:spPr>
          <a:xfrm>
            <a:off x="760900" y="3177704"/>
            <a:ext cx="0" cy="252125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67" name="Group 66">
            <a:extLst>
              <a:ext uri="{FF2B5EF4-FFF2-40B4-BE49-F238E27FC236}">
                <a16:creationId xmlns:a16="http://schemas.microsoft.com/office/drawing/2014/main" id="{0330D01D-A098-4021-8A2C-C81BB7845C3B}"/>
              </a:ext>
            </a:extLst>
          </p:cNvPr>
          <p:cNvGrpSpPr/>
          <p:nvPr/>
        </p:nvGrpSpPr>
        <p:grpSpPr>
          <a:xfrm>
            <a:off x="2506521" y="5105373"/>
            <a:ext cx="1061939" cy="400465"/>
            <a:chOff x="2195022" y="5084556"/>
            <a:chExt cx="1061939" cy="400465"/>
          </a:xfrm>
        </p:grpSpPr>
        <p:cxnSp>
          <p:nvCxnSpPr>
            <p:cNvPr id="125" name="Straight Connector 124">
              <a:extLst>
                <a:ext uri="{FF2B5EF4-FFF2-40B4-BE49-F238E27FC236}">
                  <a16:creationId xmlns:a16="http://schemas.microsoft.com/office/drawing/2014/main" id="{C0499624-5BF5-43F7-996E-AB0B7A97F2EB}"/>
                </a:ext>
              </a:extLst>
            </p:cNvPr>
            <p:cNvCxnSpPr>
              <a:cxnSpLocks/>
            </p:cNvCxnSpPr>
            <p:nvPr/>
          </p:nvCxnSpPr>
          <p:spPr>
            <a:xfrm>
              <a:off x="2777010" y="5290614"/>
              <a:ext cx="479951" cy="0"/>
            </a:xfrm>
            <a:prstGeom prst="line">
              <a:avLst/>
            </a:prstGeom>
            <a:noFill/>
            <a:ln w="63500" cap="flat" cmpd="sng" algn="ctr">
              <a:solidFill>
                <a:srgbClr val="00B0F0"/>
              </a:solidFill>
              <a:prstDash val="solid"/>
              <a:miter lim="800000"/>
            </a:ln>
            <a:effectLst/>
          </p:spPr>
        </p:cxnSp>
        <p:grpSp>
          <p:nvGrpSpPr>
            <p:cNvPr id="65" name="Group 64">
              <a:extLst>
                <a:ext uri="{FF2B5EF4-FFF2-40B4-BE49-F238E27FC236}">
                  <a16:creationId xmlns:a16="http://schemas.microsoft.com/office/drawing/2014/main" id="{D41DCF9C-EBAB-4B5B-9302-34B129371CDE}"/>
                </a:ext>
              </a:extLst>
            </p:cNvPr>
            <p:cNvGrpSpPr/>
            <p:nvPr/>
          </p:nvGrpSpPr>
          <p:grpSpPr>
            <a:xfrm>
              <a:off x="2195022" y="5084556"/>
              <a:ext cx="722721" cy="400465"/>
              <a:chOff x="1061082" y="5590323"/>
              <a:chExt cx="722721" cy="400465"/>
            </a:xfrm>
          </p:grpSpPr>
          <p:sp>
            <p:nvSpPr>
              <p:cNvPr id="51" name="Rectangle: Rounded Corners 50">
                <a:extLst>
                  <a:ext uri="{FF2B5EF4-FFF2-40B4-BE49-F238E27FC236}">
                    <a16:creationId xmlns:a16="http://schemas.microsoft.com/office/drawing/2014/main" id="{F210F0E1-C82E-4354-BCAE-528A3D6F5B86}"/>
                  </a:ext>
                </a:extLst>
              </p:cNvPr>
              <p:cNvSpPr/>
              <p:nvPr/>
            </p:nvSpPr>
            <p:spPr>
              <a:xfrm>
                <a:off x="1061082" y="5590678"/>
                <a:ext cx="722721" cy="400110"/>
              </a:xfrm>
              <a:prstGeom prst="roundRect">
                <a:avLst/>
              </a:prstGeom>
              <a:solidFill>
                <a:schemeClr val="bg1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26" name="TextBox 125">
                <a:extLst>
                  <a:ext uri="{FF2B5EF4-FFF2-40B4-BE49-F238E27FC236}">
                    <a16:creationId xmlns:a16="http://schemas.microsoft.com/office/drawing/2014/main" id="{96B79630-922D-40EF-B2BC-7C3E03414007}"/>
                  </a:ext>
                </a:extLst>
              </p:cNvPr>
              <p:cNvSpPr txBox="1"/>
              <p:nvPr/>
            </p:nvSpPr>
            <p:spPr>
              <a:xfrm>
                <a:off x="1147048" y="5590323"/>
                <a:ext cx="575799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algn="ctr">
                  <a:defRPr/>
                </a:pPr>
                <a:r>
                  <a:rPr lang="en-US" sz="2000" kern="0" dirty="0">
                    <a:latin typeface="Calibri" panose="020F0502020204030204"/>
                  </a:rPr>
                  <a:t>EXP</a:t>
                </a:r>
              </a:p>
            </p:txBody>
          </p:sp>
        </p:grpSp>
      </p:grpSp>
      <p:cxnSp>
        <p:nvCxnSpPr>
          <p:cNvPr id="127" name="Straight Connector 126">
            <a:extLst>
              <a:ext uri="{FF2B5EF4-FFF2-40B4-BE49-F238E27FC236}">
                <a16:creationId xmlns:a16="http://schemas.microsoft.com/office/drawing/2014/main" id="{1F3A8F9C-BC84-4C77-992D-7B795F5579F2}"/>
              </a:ext>
            </a:extLst>
          </p:cNvPr>
          <p:cNvCxnSpPr>
            <a:cxnSpLocks/>
          </p:cNvCxnSpPr>
          <p:nvPr/>
        </p:nvCxnSpPr>
        <p:spPr>
          <a:xfrm>
            <a:off x="2188091" y="4721726"/>
            <a:ext cx="2442068" cy="0"/>
          </a:xfrm>
          <a:prstGeom prst="line">
            <a:avLst/>
          </a:prstGeom>
          <a:ln w="19050">
            <a:solidFill>
              <a:schemeClr val="tx1"/>
            </a:solidFill>
            <a:prstDash val="lg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92929679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769455" y="146850"/>
            <a:ext cx="8997662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spc="-300">
                <a:solidFill>
                  <a:schemeClr val="bg1"/>
                </a:solidFill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Retrofit Considerations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3E675B-777C-4858-9359-C1AC7C3A7D59}"/>
              </a:ext>
            </a:extLst>
          </p:cNvPr>
          <p:cNvSpPr txBox="1">
            <a:spLocks/>
          </p:cNvSpPr>
          <p:nvPr/>
        </p:nvSpPr>
        <p:spPr>
          <a:xfrm>
            <a:off x="6476919" y="1457012"/>
            <a:ext cx="6227878" cy="416829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5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Meter usage and losses</a:t>
            </a:r>
          </a:p>
          <a:p>
            <a:pPr marL="800100" lvl="1" indent="-342900" algn="l">
              <a:lnSpc>
                <a:spcPct val="25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Leave old equipment?</a:t>
            </a:r>
          </a:p>
          <a:p>
            <a:pPr marL="800100" lvl="1" indent="-342900" algn="l">
              <a:lnSpc>
                <a:spcPct val="25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Electrical service limitations</a:t>
            </a:r>
          </a:p>
          <a:p>
            <a:pPr marL="800100" lvl="1" indent="-342900" algn="l">
              <a:lnSpc>
                <a:spcPct val="25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Single or multi-pass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A1166064-6F62-459D-9C3C-91ACE249C47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4" b="18827"/>
          <a:stretch/>
        </p:blipFill>
        <p:spPr>
          <a:xfrm rot="5400000">
            <a:off x="34254" y="2713630"/>
            <a:ext cx="4026898" cy="255649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0B72C1F-8A57-440B-B400-8C6DC702719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11" b="19424"/>
          <a:stretch/>
        </p:blipFill>
        <p:spPr>
          <a:xfrm rot="5400000">
            <a:off x="3198956" y="2221952"/>
            <a:ext cx="3874498" cy="2414097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78074802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625006" y="135801"/>
            <a:ext cx="8319225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4000" b="0" spc="-300"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effectLst/>
                <a:latin typeface="BankGothic Md BT"/>
              </a:rPr>
              <a:t>Unit Design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3E675B-777C-4858-9359-C1AC7C3A7D59}"/>
              </a:ext>
            </a:extLst>
          </p:cNvPr>
          <p:cNvSpPr txBox="1">
            <a:spLocks/>
          </p:cNvSpPr>
          <p:nvPr/>
        </p:nvSpPr>
        <p:spPr>
          <a:xfrm>
            <a:off x="521605" y="1956781"/>
            <a:ext cx="5749986" cy="3235569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indent="0" algn="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800100" lvl="1" indent="-342900" defTabSz="914400"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3pPr>
            <a:lvl4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4pPr>
            <a:lvl5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5pPr>
            <a:lvl6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lvl="1">
              <a:lnSpc>
                <a:spcPct val="200000"/>
              </a:lnSpc>
            </a:pPr>
            <a:r>
              <a:rPr lang="en-US" sz="2400" dirty="0"/>
              <a:t>Electrically-driven</a:t>
            </a:r>
          </a:p>
          <a:p>
            <a:pPr lvl="1">
              <a:lnSpc>
                <a:spcPct val="200000"/>
              </a:lnSpc>
            </a:pPr>
            <a:r>
              <a:rPr lang="en-US" sz="2400" dirty="0"/>
              <a:t>Uses refrigeration cycle</a:t>
            </a:r>
          </a:p>
          <a:p>
            <a:pPr lvl="1">
              <a:lnSpc>
                <a:spcPct val="200000"/>
              </a:lnSpc>
            </a:pPr>
            <a:r>
              <a:rPr lang="en-US" sz="2400" dirty="0"/>
              <a:t>Air or water source</a:t>
            </a:r>
          </a:p>
          <a:p>
            <a:pPr lvl="1">
              <a:lnSpc>
                <a:spcPct val="200000"/>
              </a:lnSpc>
            </a:pPr>
            <a:r>
              <a:rPr lang="en-US" sz="2400" dirty="0"/>
              <a:t>Direct heating of potable water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EFF3506-3001-4A4E-A316-610F4CCBF94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46953" t="12933" r="16094" b="32155"/>
          <a:stretch/>
        </p:blipFill>
        <p:spPr>
          <a:xfrm>
            <a:off x="6142911" y="1427111"/>
            <a:ext cx="5602640" cy="450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095307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509" y="195195"/>
            <a:ext cx="7886700" cy="668964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New </a:t>
            </a:r>
            <a:r>
              <a:rPr lang="en-US" sz="3600" spc="-300" dirty="0" err="1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Cx</a:t>
            </a:r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42" y="1342204"/>
            <a:ext cx="6012158" cy="4519588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Common control program across all models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PLC, touchscreen, EEVs standard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304L stainless cabinets standard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Interconnecting controls, 8 units staging and runtime balancing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Up to 30 hp compressors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endParaRPr lang="en-US" sz="2400" dirty="0"/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AF58859-4878-441D-BA20-3F6B715758C4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7832" y="1660256"/>
            <a:ext cx="5373142" cy="4029856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3970764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509" y="195195"/>
            <a:ext cx="7886700" cy="668964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New </a:t>
            </a:r>
            <a:r>
              <a:rPr lang="en-US" sz="3600" spc="-300" dirty="0" err="1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Cx</a:t>
            </a:r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 Series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169067" y="2176176"/>
            <a:ext cx="5776932" cy="3060831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Trends temperature history for 10 days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Download run data to USB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Upload new code updates from USB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endParaRPr lang="en-US" sz="2400" dirty="0"/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endParaRPr lang="en-US" sz="2400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3EC5946-75AF-4470-9E52-DA6519B82227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87" b="7826"/>
          <a:stretch/>
        </p:blipFill>
        <p:spPr>
          <a:xfrm rot="10560000">
            <a:off x="670354" y="1894070"/>
            <a:ext cx="5091847" cy="3069860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7C71764D-CE7F-4EB7-BF1F-49A364B21771}"/>
              </a:ext>
            </a:extLst>
          </p:cNvPr>
          <p:cNvSpPr/>
          <p:nvPr/>
        </p:nvSpPr>
        <p:spPr>
          <a:xfrm>
            <a:off x="291402" y="1521771"/>
            <a:ext cx="5776932" cy="753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8797E89-3038-4F94-B1FA-67E4E02AC821}"/>
              </a:ext>
            </a:extLst>
          </p:cNvPr>
          <p:cNvSpPr/>
          <p:nvPr/>
        </p:nvSpPr>
        <p:spPr>
          <a:xfrm>
            <a:off x="569484" y="4582602"/>
            <a:ext cx="5776932" cy="753626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3F5DFB5-3063-4F73-85D9-FA1385963EB2}"/>
              </a:ext>
            </a:extLst>
          </p:cNvPr>
          <p:cNvSpPr/>
          <p:nvPr/>
        </p:nvSpPr>
        <p:spPr>
          <a:xfrm>
            <a:off x="468751" y="1911570"/>
            <a:ext cx="815515" cy="3590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ADF78AE-6900-476B-9647-684BD4FE56B5}"/>
              </a:ext>
            </a:extLst>
          </p:cNvPr>
          <p:cNvSpPr/>
          <p:nvPr/>
        </p:nvSpPr>
        <p:spPr>
          <a:xfrm>
            <a:off x="4975359" y="2093484"/>
            <a:ext cx="1092975" cy="3590044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151236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775" y="151846"/>
            <a:ext cx="7886700" cy="1005289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Cloud-Based Monitoring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644130" y="1452880"/>
            <a:ext cx="5855813" cy="4143285"/>
          </a:xfrm>
        </p:spPr>
        <p:txBody>
          <a:bodyPr vert="horz" lIns="91440" tIns="45720" rIns="91440" bIns="45720" rtlCol="0">
            <a:noAutofit/>
          </a:bodyPr>
          <a:lstStyle/>
          <a:p>
            <a:pPr lvl="1">
              <a:lnSpc>
                <a:spcPct val="250000"/>
              </a:lnSpc>
            </a:pPr>
            <a:r>
              <a:rPr lang="en-US" sz="2400" dirty="0"/>
              <a:t>Free cloud data logging (1 year rolling)</a:t>
            </a:r>
          </a:p>
          <a:p>
            <a:pPr lvl="1">
              <a:lnSpc>
                <a:spcPct val="250000"/>
              </a:lnSpc>
            </a:pPr>
            <a:r>
              <a:rPr lang="en-US" sz="2400" dirty="0"/>
              <a:t>Email and text alerts</a:t>
            </a:r>
          </a:p>
          <a:p>
            <a:pPr lvl="1">
              <a:lnSpc>
                <a:spcPct val="250000"/>
              </a:lnSpc>
            </a:pPr>
            <a:r>
              <a:rPr lang="en-US" sz="2400" dirty="0"/>
              <a:t>Remote monitoring and troubleshooting</a:t>
            </a:r>
          </a:p>
          <a:p>
            <a:pPr lvl="1">
              <a:lnSpc>
                <a:spcPct val="250000"/>
              </a:lnSpc>
            </a:pPr>
            <a:r>
              <a:rPr lang="en-US" sz="2400" dirty="0"/>
              <a:t>One module required per array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851AEB5-4963-4FA7-AD27-B504F67CCD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0250" t="35000" r="54083" b="11461"/>
          <a:stretch/>
        </p:blipFill>
        <p:spPr>
          <a:xfrm>
            <a:off x="7122160" y="1344535"/>
            <a:ext cx="4104640" cy="4637710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330752393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509" y="195195"/>
            <a:ext cx="7886700" cy="668964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CxV-5: Air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6509" y="1582488"/>
            <a:ext cx="5035289" cy="2477661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4 Nominal Tons (48 MBH)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Prop fan only (not ECM)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Swing-open front panel for servicing</a:t>
            </a:r>
          </a:p>
          <a:p>
            <a:pPr marL="0" indent="0">
              <a:lnSpc>
                <a:spcPct val="150000"/>
              </a:lnSpc>
              <a:spcBef>
                <a:spcPts val="2400"/>
              </a:spcBef>
              <a:buNone/>
            </a:pPr>
            <a:endParaRPr lang="en-US" sz="2400" dirty="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3DAA59B6-5426-4735-BD6D-A2FB01A4D07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528" t="25567" r="56618" b="7710"/>
          <a:stretch/>
        </p:blipFill>
        <p:spPr>
          <a:xfrm>
            <a:off x="7619867" y="1428681"/>
            <a:ext cx="3064945" cy="3005770"/>
          </a:xfrm>
          <a:prstGeom prst="rect">
            <a:avLst/>
          </a:prstGeom>
        </p:spPr>
      </p:pic>
      <p:grpSp>
        <p:nvGrpSpPr>
          <p:cNvPr id="7" name="Group 6">
            <a:extLst>
              <a:ext uri="{FF2B5EF4-FFF2-40B4-BE49-F238E27FC236}">
                <a16:creationId xmlns:a16="http://schemas.microsoft.com/office/drawing/2014/main" id="{9E44E7F7-F4C0-46ED-BB73-3FE63E0E5CF3}"/>
              </a:ext>
            </a:extLst>
          </p:cNvPr>
          <p:cNvGrpSpPr/>
          <p:nvPr/>
        </p:nvGrpSpPr>
        <p:grpSpPr>
          <a:xfrm>
            <a:off x="1444248" y="4439162"/>
            <a:ext cx="8790853" cy="1931191"/>
            <a:chOff x="1687710" y="3461455"/>
            <a:chExt cx="8790853" cy="1931191"/>
          </a:xfrm>
        </p:grpSpPr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AA85186A-2E08-442C-8B0E-C72A63DEADC4}"/>
                </a:ext>
              </a:extLst>
            </p:cNvPr>
            <p:cNvGrpSpPr/>
            <p:nvPr/>
          </p:nvGrpSpPr>
          <p:grpSpPr>
            <a:xfrm>
              <a:off x="2678809" y="3856854"/>
              <a:ext cx="7799754" cy="1535792"/>
              <a:chOff x="1203766" y="3075406"/>
              <a:chExt cx="7799754" cy="1535792"/>
            </a:xfrm>
          </p:grpSpPr>
          <p:sp>
            <p:nvSpPr>
              <p:cNvPr id="15" name="Rectangle 14">
                <a:extLst>
                  <a:ext uri="{FF2B5EF4-FFF2-40B4-BE49-F238E27FC236}">
                    <a16:creationId xmlns:a16="http://schemas.microsoft.com/office/drawing/2014/main" id="{81DC8D3C-F2C0-4C83-BF8E-8A7448CEF4FA}"/>
                  </a:ext>
                </a:extLst>
              </p:cNvPr>
              <p:cNvSpPr/>
              <p:nvPr/>
            </p:nvSpPr>
            <p:spPr>
              <a:xfrm>
                <a:off x="1203766" y="3513197"/>
                <a:ext cx="6799909" cy="480766"/>
              </a:xfrm>
              <a:prstGeom prst="rect">
                <a:avLst/>
              </a:prstGeom>
              <a:gradFill>
                <a:gsLst>
                  <a:gs pos="6195">
                    <a:srgbClr val="007AC3"/>
                  </a:gs>
                  <a:gs pos="100000">
                    <a:srgbClr val="FF0000"/>
                  </a:gs>
                </a:gsLst>
                <a:lin ang="0" scaled="0"/>
              </a:gradFill>
              <a:ln w="25400" cap="flat" cmpd="sng" algn="ctr">
                <a:solidFill>
                  <a:sysClr val="windowText" lastClr="000000"/>
                </a:solidFill>
                <a:prstDash val="solid"/>
              </a:ln>
              <a:effectLst/>
            </p:spPr>
            <p:txBody>
              <a:bodyPr rtlCol="0" anchor="ctr"/>
              <a:lstStyle/>
              <a:p>
                <a:pPr algn="ctr">
                  <a:defRPr/>
                </a:pPr>
                <a:endParaRPr lang="en-US" kern="0">
                  <a:solidFill>
                    <a:prstClr val="white"/>
                  </a:solidFill>
                  <a:latin typeface="Minion Pro"/>
                </a:endParaRPr>
              </a:p>
            </p:txBody>
          </p:sp>
          <p:sp>
            <p:nvSpPr>
              <p:cNvPr id="16" name="TextBox 15">
                <a:extLst>
                  <a:ext uri="{FF2B5EF4-FFF2-40B4-BE49-F238E27FC236}">
                    <a16:creationId xmlns:a16="http://schemas.microsoft.com/office/drawing/2014/main" id="{C33C530F-21F7-4DA7-A2DC-9FB39B4FD954}"/>
                  </a:ext>
                </a:extLst>
              </p:cNvPr>
              <p:cNvSpPr txBox="1"/>
              <p:nvPr/>
            </p:nvSpPr>
            <p:spPr>
              <a:xfrm>
                <a:off x="1743634" y="4241866"/>
                <a:ext cx="2320219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defRPr/>
                </a:pPr>
                <a:r>
                  <a:rPr lang="en-US" b="1" kern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Defrosts Required</a:t>
                </a:r>
              </a:p>
            </p:txBody>
          </p: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F0C3FCCE-5EAD-4CD4-B128-5CD7E4A850D6}"/>
                  </a:ext>
                </a:extLst>
              </p:cNvPr>
              <p:cNvSpPr txBox="1"/>
              <p:nvPr/>
            </p:nvSpPr>
            <p:spPr>
              <a:xfrm>
                <a:off x="4603720" y="3993963"/>
                <a:ext cx="1263487" cy="400110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defRPr/>
                </a:pPr>
                <a:r>
                  <a:rPr lang="en-US" sz="2000" kern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50°F (13C)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7183ABB9-85DD-4516-BB4D-C67BB3469053}"/>
                  </a:ext>
                </a:extLst>
              </p:cNvPr>
              <p:cNvSpPr txBox="1"/>
              <p:nvPr/>
            </p:nvSpPr>
            <p:spPr>
              <a:xfrm>
                <a:off x="7302413" y="3075406"/>
                <a:ext cx="1701107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defRPr/>
                </a:pPr>
                <a:r>
                  <a:rPr lang="en-US" sz="2000" kern="0" dirty="0">
                    <a:latin typeface="Calibri" panose="020F0502020204030204" pitchFamily="34" charset="0"/>
                    <a:cs typeface="Calibri" panose="020F0502020204030204" pitchFamily="34" charset="0"/>
                  </a:rPr>
                  <a:t>100°F (38C)</a:t>
                </a:r>
              </a:p>
            </p:txBody>
          </p:sp>
          <p:cxnSp>
            <p:nvCxnSpPr>
              <p:cNvPr id="19" name="Straight Arrow Connector 18">
                <a:extLst>
                  <a:ext uri="{FF2B5EF4-FFF2-40B4-BE49-F238E27FC236}">
                    <a16:creationId xmlns:a16="http://schemas.microsoft.com/office/drawing/2014/main" id="{463A005A-B0F8-4CB0-9DD2-B80FF5B7EE18}"/>
                  </a:ext>
                </a:extLst>
              </p:cNvPr>
              <p:cNvCxnSpPr>
                <a:cxnSpLocks/>
                <a:endCxn id="17" idx="1"/>
              </p:cNvCxnSpPr>
              <p:nvPr/>
            </p:nvCxnSpPr>
            <p:spPr>
              <a:xfrm>
                <a:off x="1203766" y="4178877"/>
                <a:ext cx="3399954" cy="15141"/>
              </a:xfrm>
              <a:prstGeom prst="straightConnector1">
                <a:avLst/>
              </a:prstGeom>
              <a:noFill/>
              <a:ln w="28575" cap="flat" cmpd="sng" algn="ctr">
                <a:solidFill>
                  <a:schemeClr val="tx1"/>
                </a:solidFill>
                <a:prstDash val="solid"/>
                <a:headEnd type="triangle"/>
                <a:tailEnd type="triangle"/>
              </a:ln>
              <a:effectLst/>
            </p:spPr>
          </p:cxnSp>
        </p:grp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5C44724B-7A87-45DE-8820-201F1457A391}"/>
                </a:ext>
              </a:extLst>
            </p:cNvPr>
            <p:cNvSpPr txBox="1"/>
            <p:nvPr/>
          </p:nvSpPr>
          <p:spPr>
            <a:xfrm>
              <a:off x="4044092" y="3798313"/>
              <a:ext cx="13420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10°F (-10C)</a:t>
              </a:r>
            </a:p>
          </p:txBody>
        </p:sp>
        <p:sp>
          <p:nvSpPr>
            <p:cNvPr id="10" name="TextBox 9">
              <a:extLst>
                <a:ext uri="{FF2B5EF4-FFF2-40B4-BE49-F238E27FC236}">
                  <a16:creationId xmlns:a16="http://schemas.microsoft.com/office/drawing/2014/main" id="{BE8D7117-D020-4BE6-9DC7-082DE01466DA}"/>
                </a:ext>
              </a:extLst>
            </p:cNvPr>
            <p:cNvSpPr txBox="1"/>
            <p:nvPr/>
          </p:nvSpPr>
          <p:spPr>
            <a:xfrm>
              <a:off x="2123808" y="3798313"/>
              <a:ext cx="1290738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>
                <a:defRPr/>
              </a:pPr>
              <a:r>
                <a:rPr lang="en-US" sz="20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-4°F (-15C)</a:t>
              </a: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CED061A3-972C-4D32-AF9D-FEC03D9FE387}"/>
                </a:ext>
              </a:extLst>
            </p:cNvPr>
            <p:cNvSpPr txBox="1"/>
            <p:nvPr/>
          </p:nvSpPr>
          <p:spPr>
            <a:xfrm>
              <a:off x="3560192" y="3461455"/>
              <a:ext cx="230983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140°F Output</a:t>
              </a:r>
            </a:p>
          </p:txBody>
        </p:sp>
        <p:sp>
          <p:nvSpPr>
            <p:cNvPr id="12" name="TextBox 11">
              <a:extLst>
                <a:ext uri="{FF2B5EF4-FFF2-40B4-BE49-F238E27FC236}">
                  <a16:creationId xmlns:a16="http://schemas.microsoft.com/office/drawing/2014/main" id="{4E424A73-4B4E-4C00-9F1F-EDA24B31B163}"/>
                </a:ext>
              </a:extLst>
            </p:cNvPr>
            <p:cNvSpPr txBox="1"/>
            <p:nvPr/>
          </p:nvSpPr>
          <p:spPr>
            <a:xfrm>
              <a:off x="1687710" y="3461966"/>
              <a:ext cx="2162934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defRPr/>
              </a:pPr>
              <a:r>
                <a:rPr lang="en-US" sz="2000" b="1" kern="0" dirty="0">
                  <a:latin typeface="Calibri" panose="020F0502020204030204" pitchFamily="34" charset="0"/>
                  <a:cs typeface="Calibri" panose="020F0502020204030204" pitchFamily="34" charset="0"/>
                </a:rPr>
                <a:t>120°F Output</a:t>
              </a:r>
            </a:p>
          </p:txBody>
        </p: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9F3B22A7-3A49-4D99-AD42-1C903FE15F85}"/>
                </a:ext>
              </a:extLst>
            </p:cNvPr>
            <p:cNvCxnSpPr>
              <a:cxnSpLocks/>
            </p:cNvCxnSpPr>
            <p:nvPr/>
          </p:nvCxnSpPr>
          <p:spPr>
            <a:xfrm>
              <a:off x="4652386" y="4294645"/>
              <a:ext cx="0" cy="4807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DAFAD6C1-4E80-4206-903A-EAA490EA9E98}"/>
                </a:ext>
              </a:extLst>
            </p:cNvPr>
            <p:cNvCxnSpPr>
              <a:cxnSpLocks/>
            </p:cNvCxnSpPr>
            <p:nvPr/>
          </p:nvCxnSpPr>
          <p:spPr>
            <a:xfrm>
              <a:off x="6653683" y="4294645"/>
              <a:ext cx="0" cy="480766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371520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5440" y="180696"/>
            <a:ext cx="7886700" cy="1005289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CxA-10 to -30: Air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65440" y="1807353"/>
            <a:ext cx="5657222" cy="4156125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10 – 25 Nominal Tons   (120 – 300 MBH)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ECM fans, axial or plenum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2-3 in static with plenum fan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Electrocoated evaporators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Reduced footprint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endParaRPr lang="en-US" sz="2400" dirty="0"/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endParaRPr lang="en-US" sz="2400" dirty="0"/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endParaRPr lang="en-US" sz="2400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1FB2D8-6FF4-481E-9052-B7DD42799C2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0" t="12333" r="60417" b="6278"/>
          <a:stretch/>
        </p:blipFill>
        <p:spPr>
          <a:xfrm>
            <a:off x="7107534" y="1317522"/>
            <a:ext cx="3164542" cy="48571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90789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" descr="image001">
            <a:extLst>
              <a:ext uri="{FF2B5EF4-FFF2-40B4-BE49-F238E27FC236}">
                <a16:creationId xmlns:a16="http://schemas.microsoft.com/office/drawing/2014/main" id="{050F578A-3715-43B1-9E43-CC8B054EAB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47" t="12521" r="7519" b="10051"/>
          <a:stretch/>
        </p:blipFill>
        <p:spPr bwMode="auto">
          <a:xfrm>
            <a:off x="2891431" y="1586231"/>
            <a:ext cx="6248248" cy="43323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0DA84591-FAF8-4732-AEEB-E13A0A657A26}"/>
              </a:ext>
            </a:extLst>
          </p:cNvPr>
          <p:cNvSpPr txBox="1">
            <a:spLocks/>
          </p:cNvSpPr>
          <p:nvPr/>
        </p:nvSpPr>
        <p:spPr>
          <a:xfrm>
            <a:off x="875005" y="117088"/>
            <a:ext cx="7886700" cy="522944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lvl1pPr>
              <a:lnSpc>
                <a:spcPct val="90000"/>
              </a:lnSpc>
              <a:spcBef>
                <a:spcPct val="0"/>
              </a:spcBef>
              <a:buNone/>
              <a:defRPr sz="3600" spc="-300">
                <a:solidFill>
                  <a:schemeClr val="bg1"/>
                </a:solidFill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dirty="0" err="1"/>
              <a:t>CxA</a:t>
            </a:r>
            <a:r>
              <a:rPr lang="en-US" dirty="0"/>
              <a:t>: reduced footprint</a:t>
            </a:r>
          </a:p>
        </p:txBody>
      </p:sp>
    </p:spTree>
    <p:extLst>
      <p:ext uri="{BB962C8B-B14F-4D97-AF65-F5344CB8AC3E}">
        <p14:creationId xmlns:p14="http://schemas.microsoft.com/office/powerpoint/2010/main" val="2180023248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025" y="126230"/>
            <a:ext cx="7886700" cy="673570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 err="1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CxA</a:t>
            </a:r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: Air Source</a:t>
            </a:r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6CB95A16-C25C-4D0B-8E8E-DAD19A5C0670}"/>
              </a:ext>
            </a:extLst>
          </p:cNvPr>
          <p:cNvGrpSpPr/>
          <p:nvPr/>
        </p:nvGrpSpPr>
        <p:grpSpPr>
          <a:xfrm>
            <a:off x="1523999" y="1415020"/>
            <a:ext cx="3362884" cy="4431403"/>
            <a:chOff x="768813" y="1796666"/>
            <a:chExt cx="3362884" cy="4431403"/>
          </a:xfrm>
        </p:grpSpPr>
        <p:sp>
          <p:nvSpPr>
            <p:cNvPr id="3" name="Rectangle 2">
              <a:extLst>
                <a:ext uri="{FF2B5EF4-FFF2-40B4-BE49-F238E27FC236}">
                  <a16:creationId xmlns:a16="http://schemas.microsoft.com/office/drawing/2014/main" id="{A8A45494-1116-4633-A0C4-74B8A2B41762}"/>
                </a:ext>
              </a:extLst>
            </p:cNvPr>
            <p:cNvSpPr/>
            <p:nvPr/>
          </p:nvSpPr>
          <p:spPr>
            <a:xfrm>
              <a:off x="768813" y="2000744"/>
              <a:ext cx="3351796" cy="4218039"/>
            </a:xfrm>
            <a:prstGeom prst="rect">
              <a:avLst/>
            </a:prstGeom>
            <a:solidFill>
              <a:schemeClr val="bg1">
                <a:lumMod val="65000"/>
              </a:schemeClr>
            </a:solidFill>
            <a:ln>
              <a:solidFill>
                <a:schemeClr val="tx1">
                  <a:lumMod val="50000"/>
                  <a:lumOff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1CFE9ADE-C0DE-4E95-8034-EA14297D028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559" r="26445" b="16989"/>
            <a:stretch/>
          </p:blipFill>
          <p:spPr>
            <a:xfrm>
              <a:off x="779901" y="1796666"/>
              <a:ext cx="3351796" cy="4431403"/>
            </a:xfrm>
            <a:prstGeom prst="rect">
              <a:avLst/>
            </a:prstGeom>
          </p:spPr>
        </p:pic>
      </p:grp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C2635664-23D0-4058-934C-BEC9037D1DE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06013" y="1935854"/>
            <a:ext cx="6290267" cy="4423530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Zero side clearance required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Slide-out tray for refrigeration component access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endParaRPr lang="en-US" sz="2400" dirty="0"/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endParaRPr lang="en-US" sz="2400" dirty="0"/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endParaRPr lang="en-US" sz="2400" dirty="0"/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endParaRPr lang="en-US" sz="2400" dirty="0"/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36177706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01466" y="173563"/>
            <a:ext cx="6567662" cy="792719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 err="1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CxA</a:t>
            </a:r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 Operating Range</a:t>
            </a:r>
          </a:p>
        </p:txBody>
      </p:sp>
      <p:cxnSp>
        <p:nvCxnSpPr>
          <p:cNvPr id="90" name="Straight Arrow Connector 89"/>
          <p:cNvCxnSpPr/>
          <p:nvPr/>
        </p:nvCxnSpPr>
        <p:spPr>
          <a:xfrm flipV="1">
            <a:off x="7422546" y="4889987"/>
            <a:ext cx="2056173" cy="1049"/>
          </a:xfrm>
          <a:prstGeom prst="straightConnector1">
            <a:avLst/>
          </a:prstGeom>
          <a:noFill/>
          <a:ln w="53975" cap="flat" cmpd="sng" algn="ctr">
            <a:solidFill>
              <a:schemeClr val="tx1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86" name="TextBox 85"/>
          <p:cNvSpPr txBox="1"/>
          <p:nvPr/>
        </p:nvSpPr>
        <p:spPr>
          <a:xfrm>
            <a:off x="6761080" y="3727976"/>
            <a:ext cx="17011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95°F (35C)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8856003" y="3727975"/>
            <a:ext cx="140617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120°F (49C)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A87ACB2A-DACA-4587-B8C2-33DA889B7D7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0860" t="12333" r="60417" b="6278"/>
          <a:stretch/>
        </p:blipFill>
        <p:spPr>
          <a:xfrm>
            <a:off x="8013170" y="1186969"/>
            <a:ext cx="1465548" cy="2249414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D434847E-229C-4FD4-A34A-0E84EB0864D6}"/>
              </a:ext>
            </a:extLst>
          </p:cNvPr>
          <p:cNvSpPr/>
          <p:nvPr/>
        </p:nvSpPr>
        <p:spPr>
          <a:xfrm>
            <a:off x="2678809" y="4224307"/>
            <a:ext cx="6799909" cy="480766"/>
          </a:xfrm>
          <a:prstGeom prst="rect">
            <a:avLst/>
          </a:prstGeom>
          <a:gradFill>
            <a:gsLst>
              <a:gs pos="6195">
                <a:srgbClr val="007AC3"/>
              </a:gs>
              <a:gs pos="100000">
                <a:srgbClr val="FF0000"/>
              </a:gs>
            </a:gsLst>
            <a:lin ang="0" scaled="0"/>
          </a:gradFill>
          <a:ln w="25400" cap="flat" cmpd="sng" algn="ctr">
            <a:solidFill>
              <a:sysClr val="windowText" lastClr="000000"/>
            </a:solidFill>
            <a:prstDash val="solid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en-US" kern="0">
              <a:solidFill>
                <a:prstClr val="white"/>
              </a:solidFill>
              <a:latin typeface="Minion Pro"/>
            </a:endParaRP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A77D77AC-DAF7-46C4-81E7-F192793CBF0B}"/>
              </a:ext>
            </a:extLst>
          </p:cNvPr>
          <p:cNvSpPr txBox="1"/>
          <p:nvPr/>
        </p:nvSpPr>
        <p:spPr>
          <a:xfrm>
            <a:off x="3623081" y="3727975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35°F (2C)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CE665327-AF0E-4061-BDF1-F6A1A91D4CBB}"/>
              </a:ext>
            </a:extLst>
          </p:cNvPr>
          <p:cNvSpPr txBox="1"/>
          <p:nvPr/>
        </p:nvSpPr>
        <p:spPr>
          <a:xfrm>
            <a:off x="2123808" y="3727975"/>
            <a:ext cx="120898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28°F (-4C)</a:t>
            </a:r>
          </a:p>
        </p:txBody>
      </p:sp>
      <p:cxnSp>
        <p:nvCxnSpPr>
          <p:cNvPr id="32" name="Straight Connector 31">
            <a:extLst>
              <a:ext uri="{FF2B5EF4-FFF2-40B4-BE49-F238E27FC236}">
                <a16:creationId xmlns:a16="http://schemas.microsoft.com/office/drawing/2014/main" id="{EB1AD84D-C67A-4B95-AF11-A7976ED92A49}"/>
              </a:ext>
            </a:extLst>
          </p:cNvPr>
          <p:cNvCxnSpPr>
            <a:cxnSpLocks/>
          </p:cNvCxnSpPr>
          <p:nvPr/>
        </p:nvCxnSpPr>
        <p:spPr>
          <a:xfrm>
            <a:off x="4102701" y="4224307"/>
            <a:ext cx="0" cy="4807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69BBC53B-6AFF-451D-A77A-3EDC50076D4C}"/>
              </a:ext>
            </a:extLst>
          </p:cNvPr>
          <p:cNvCxnSpPr>
            <a:cxnSpLocks/>
          </p:cNvCxnSpPr>
          <p:nvPr/>
        </p:nvCxnSpPr>
        <p:spPr>
          <a:xfrm>
            <a:off x="5128663" y="4224307"/>
            <a:ext cx="0" cy="4807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Straight Connector 34">
            <a:extLst>
              <a:ext uri="{FF2B5EF4-FFF2-40B4-BE49-F238E27FC236}">
                <a16:creationId xmlns:a16="http://schemas.microsoft.com/office/drawing/2014/main" id="{7BA87D4C-FFC5-4486-AF3D-30C088BDBDE5}"/>
              </a:ext>
            </a:extLst>
          </p:cNvPr>
          <p:cNvCxnSpPr>
            <a:cxnSpLocks/>
          </p:cNvCxnSpPr>
          <p:nvPr/>
        </p:nvCxnSpPr>
        <p:spPr>
          <a:xfrm>
            <a:off x="7469128" y="4224307"/>
            <a:ext cx="0" cy="480766"/>
          </a:xfrm>
          <a:prstGeom prst="line">
            <a:avLst/>
          </a:prstGeom>
          <a:ln w="2857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TextBox 18">
            <a:extLst>
              <a:ext uri="{FF2B5EF4-FFF2-40B4-BE49-F238E27FC236}">
                <a16:creationId xmlns:a16="http://schemas.microsoft.com/office/drawing/2014/main" id="{C7357751-7A76-40AB-AD60-BF1F61C0B343}"/>
              </a:ext>
            </a:extLst>
          </p:cNvPr>
          <p:cNvSpPr txBox="1"/>
          <p:nvPr/>
        </p:nvSpPr>
        <p:spPr>
          <a:xfrm>
            <a:off x="2518872" y="4958163"/>
            <a:ext cx="232021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Defrosts Required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41C64083-EE82-4DA0-B845-F54DA3D67153}"/>
              </a:ext>
            </a:extLst>
          </p:cNvPr>
          <p:cNvSpPr txBox="1"/>
          <p:nvPr/>
        </p:nvSpPr>
        <p:spPr>
          <a:xfrm>
            <a:off x="4815276" y="4723772"/>
            <a:ext cx="126348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50°F (13C)</a:t>
            </a:r>
          </a:p>
        </p:txBody>
      </p:sp>
      <p:cxnSp>
        <p:nvCxnSpPr>
          <p:cNvPr id="22" name="Straight Arrow Connector 21">
            <a:extLst>
              <a:ext uri="{FF2B5EF4-FFF2-40B4-BE49-F238E27FC236}">
                <a16:creationId xmlns:a16="http://schemas.microsoft.com/office/drawing/2014/main" id="{827DB2C5-EBD3-42D0-8EB2-466EF049EAF7}"/>
              </a:ext>
            </a:extLst>
          </p:cNvPr>
          <p:cNvCxnSpPr>
            <a:cxnSpLocks/>
            <a:endCxn id="21" idx="1"/>
          </p:cNvCxnSpPr>
          <p:nvPr/>
        </p:nvCxnSpPr>
        <p:spPr>
          <a:xfrm>
            <a:off x="2686573" y="4908686"/>
            <a:ext cx="2128703" cy="15141"/>
          </a:xfrm>
          <a:prstGeom prst="straightConnector1">
            <a:avLst/>
          </a:prstGeom>
          <a:noFill/>
          <a:ln w="28575" cap="flat" cmpd="sng" algn="ctr">
            <a:solidFill>
              <a:schemeClr val="tx1"/>
            </a:solidFill>
            <a:prstDash val="solid"/>
            <a:headEnd type="triangle"/>
            <a:tailEnd type="triangle"/>
          </a:ln>
          <a:effectLst/>
        </p:spPr>
      </p:cxnSp>
      <p:sp>
        <p:nvSpPr>
          <p:cNvPr id="26" name="TextBox 25">
            <a:extLst>
              <a:ext uri="{FF2B5EF4-FFF2-40B4-BE49-F238E27FC236}">
                <a16:creationId xmlns:a16="http://schemas.microsoft.com/office/drawing/2014/main" id="{ADE92490-21AC-4159-B322-90AB2BAAFFEE}"/>
              </a:ext>
            </a:extLst>
          </p:cNvPr>
          <p:cNvSpPr txBox="1"/>
          <p:nvPr/>
        </p:nvSpPr>
        <p:spPr>
          <a:xfrm>
            <a:off x="2999910" y="3073055"/>
            <a:ext cx="2309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140°F</a:t>
            </a:r>
          </a:p>
          <a:p>
            <a:pPr algn="ctr">
              <a:defRPr/>
            </a:pP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Output</a:t>
            </a: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190D8244-91FE-4E33-93CF-CFEF29431321}"/>
              </a:ext>
            </a:extLst>
          </p:cNvPr>
          <p:cNvSpPr txBox="1"/>
          <p:nvPr/>
        </p:nvSpPr>
        <p:spPr>
          <a:xfrm>
            <a:off x="1695474" y="3073055"/>
            <a:ext cx="216293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120°F</a:t>
            </a:r>
          </a:p>
          <a:p>
            <a:pPr algn="ctr">
              <a:defRPr/>
            </a:pPr>
            <a:r>
              <a:rPr lang="en-US" sz="2000" b="1" kern="0" dirty="0">
                <a:latin typeface="Calibri" panose="020F0502020204030204" pitchFamily="34" charset="0"/>
                <a:cs typeface="Calibri" panose="020F0502020204030204" pitchFamily="34" charset="0"/>
              </a:rPr>
              <a:t>Output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id="{B06F5E91-E1C6-4D37-B7BD-F3ADA19C5689}"/>
              </a:ext>
            </a:extLst>
          </p:cNvPr>
          <p:cNvSpPr txBox="1"/>
          <p:nvPr/>
        </p:nvSpPr>
        <p:spPr>
          <a:xfrm>
            <a:off x="7135495" y="4958163"/>
            <a:ext cx="2738407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R="0" lvl="0" indent="0" algn="ctr" defTabSz="914400" fontAlgn="auto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kumimoji="0" sz="1200" b="1" i="0" u="none" strike="noStrike" kern="0" cap="none" spc="0" normalizeH="0" baseline="0">
                <a:ln>
                  <a:noFill/>
                </a:ln>
                <a:effectLst/>
                <a:uLnTx/>
                <a:uFillTx/>
                <a:latin typeface="Minion Pro"/>
              </a:defRPr>
            </a:lvl1pPr>
          </a:lstStyle>
          <a:p>
            <a:r>
              <a:rPr lang="en-US" sz="2000" dirty="0">
                <a:latin typeface="Calibri" panose="020F0502020204030204" pitchFamily="34" charset="0"/>
                <a:cs typeface="Calibri" panose="020F0502020204030204" pitchFamily="34" charset="0"/>
              </a:rPr>
              <a:t>High Temp Compressor</a:t>
            </a:r>
          </a:p>
        </p:txBody>
      </p:sp>
    </p:spTree>
    <p:extLst>
      <p:ext uri="{BB962C8B-B14F-4D97-AF65-F5344CB8AC3E}">
        <p14:creationId xmlns:p14="http://schemas.microsoft.com/office/powerpoint/2010/main" val="1783555376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6025" y="126230"/>
            <a:ext cx="7886700" cy="673570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 err="1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CxA</a:t>
            </a:r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: Air Source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A33E419E-873C-4F53-AB41-504D9AA0373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8572" t="28407" r="67381" b="8736"/>
          <a:stretch/>
        </p:blipFill>
        <p:spPr>
          <a:xfrm>
            <a:off x="1779104" y="879313"/>
            <a:ext cx="4004399" cy="5669598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55BF8722-9BD7-4A06-8FE0-32456D9BAF0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9762" t="29065" r="68095" b="8517"/>
          <a:stretch/>
        </p:blipFill>
        <p:spPr>
          <a:xfrm>
            <a:off x="6313728" y="879312"/>
            <a:ext cx="3661114" cy="559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7358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94134" y="189586"/>
            <a:ext cx="7886700" cy="736538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CxW: Water Source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06972" y="1662662"/>
            <a:ext cx="5891393" cy="4565301"/>
          </a:xfrm>
        </p:spPr>
        <p:txBody>
          <a:bodyPr vert="horz" lIns="91440" tIns="45720" rIns="91440" bIns="45720" rtlCol="0">
            <a:noAutofit/>
          </a:bodyPr>
          <a:lstStyle/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9 – 25 Nominal Tons      (108 – 300 MBH)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Single compressor / circuit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Stackable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r>
              <a:rPr lang="en-US" sz="2400" dirty="0"/>
              <a:t>Optional single point electrical and interconnecting headers</a:t>
            </a:r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endParaRPr lang="en-US" sz="2400" dirty="0"/>
          </a:p>
          <a:p>
            <a:pPr marL="285750" indent="-285750">
              <a:lnSpc>
                <a:spcPct val="150000"/>
              </a:lnSpc>
              <a:spcBef>
                <a:spcPts val="2400"/>
              </a:spcBef>
            </a:pPr>
            <a:endParaRPr lang="en-US" sz="24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80810" y="926124"/>
            <a:ext cx="4411867" cy="5555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67481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625006" y="135801"/>
            <a:ext cx="8319225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4000" b="0" spc="-300"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effectLst/>
                <a:latin typeface="BankGothic Md BT"/>
              </a:rPr>
              <a:t>System Design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3E675B-777C-4858-9359-C1AC7C3A7D59}"/>
              </a:ext>
            </a:extLst>
          </p:cNvPr>
          <p:cNvSpPr txBox="1">
            <a:spLocks/>
          </p:cNvSpPr>
          <p:nvPr/>
        </p:nvSpPr>
        <p:spPr>
          <a:xfrm>
            <a:off x="140936" y="2286000"/>
            <a:ext cx="4460882" cy="246585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indent="0" algn="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800100" lvl="1" indent="-342900" defTabSz="914400"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8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3pPr>
            <a:lvl4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4pPr>
            <a:lvl5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5pPr>
            <a:lvl6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lvl="1">
              <a:lnSpc>
                <a:spcPct val="200000"/>
              </a:lnSpc>
              <a:spcBef>
                <a:spcPts val="2400"/>
              </a:spcBef>
            </a:pPr>
            <a:r>
              <a:rPr lang="en-US" sz="2400" dirty="0"/>
              <a:t>Pair with storage tanks</a:t>
            </a:r>
          </a:p>
          <a:p>
            <a:pPr lvl="1">
              <a:lnSpc>
                <a:spcPct val="200000"/>
              </a:lnSpc>
              <a:spcBef>
                <a:spcPts val="2400"/>
              </a:spcBef>
            </a:pPr>
            <a:r>
              <a:rPr lang="en-US" sz="2400" dirty="0"/>
              <a:t>Store at 140ºF-160ºF and mix down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C6979993-464F-47B4-A3EB-EEC39211633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9280" y="1286383"/>
            <a:ext cx="6961785" cy="41468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057382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057" y="139750"/>
            <a:ext cx="7886700" cy="1005289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 err="1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CxW</a:t>
            </a:r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 Reduced Size</a:t>
            </a:r>
          </a:p>
        </p:txBody>
      </p:sp>
      <p:pic>
        <p:nvPicPr>
          <p:cNvPr id="5" name="Content Placeholder 6"/>
          <p:cNvPicPr>
            <a:picLocks noGrp="1" noChangeAspect="1"/>
          </p:cNvPicPr>
          <p:nvPr>
            <p:ph idx="1"/>
          </p:nvPr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50" t="14007" r="11493" b="17639"/>
          <a:stretch/>
        </p:blipFill>
        <p:spPr>
          <a:xfrm>
            <a:off x="2727428" y="1469451"/>
            <a:ext cx="6898851" cy="4428102"/>
          </a:xfr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01020861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17795" y="130628"/>
            <a:ext cx="5378205" cy="970681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CxW Operating Range</a:t>
            </a:r>
          </a:p>
        </p:txBody>
      </p:sp>
      <p:grpSp>
        <p:nvGrpSpPr>
          <p:cNvPr id="6" name="Group 5"/>
          <p:cNvGrpSpPr/>
          <p:nvPr/>
        </p:nvGrpSpPr>
        <p:grpSpPr>
          <a:xfrm>
            <a:off x="3862358" y="3790740"/>
            <a:ext cx="5708253" cy="1578759"/>
            <a:chOff x="2796790" y="3049434"/>
            <a:chExt cx="5708253" cy="1578759"/>
          </a:xfrm>
        </p:grpSpPr>
        <p:sp>
          <p:nvSpPr>
            <p:cNvPr id="116" name="TextBox 115"/>
            <p:cNvSpPr txBox="1"/>
            <p:nvPr/>
          </p:nvSpPr>
          <p:spPr>
            <a:xfrm>
              <a:off x="5351189" y="3049434"/>
              <a:ext cx="1263487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0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85°F (29C)</a:t>
              </a:r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5591042" y="4228083"/>
              <a:ext cx="2738407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R="0" lvl="0" indent="0" algn="ctr" defTabSz="914400" fontAlgn="auto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kumimoji="0" sz="1200" b="1" i="0" u="none" strike="noStrike" kern="0" cap="none" spc="0" normalizeH="0" baseline="0">
                  <a:ln>
                    <a:noFill/>
                  </a:ln>
                  <a:effectLst/>
                  <a:uLnTx/>
                  <a:uFillTx/>
                  <a:latin typeface="Minion Pro"/>
                </a:defRPr>
              </a:lvl1pPr>
            </a:lstStyle>
            <a:p>
              <a:r>
                <a:rPr lang="en-US" sz="2000" dirty="0">
                  <a:latin typeface="Calibri" panose="020F0502020204030204" pitchFamily="34" charset="0"/>
                  <a:cs typeface="Calibri" panose="020F0502020204030204" pitchFamily="34" charset="0"/>
                </a:rPr>
                <a:t>High Temp Compressor</a:t>
              </a:r>
            </a:p>
          </p:txBody>
        </p:sp>
        <p:cxnSp>
          <p:nvCxnSpPr>
            <p:cNvPr id="107" name="Straight Arrow Connector 106"/>
            <p:cNvCxnSpPr/>
            <p:nvPr/>
          </p:nvCxnSpPr>
          <p:spPr>
            <a:xfrm>
              <a:off x="5920394" y="4134720"/>
              <a:ext cx="2083283" cy="0"/>
            </a:xfrm>
            <a:prstGeom prst="straightConnector1">
              <a:avLst/>
            </a:prstGeom>
            <a:noFill/>
            <a:ln w="53975" cap="flat" cmpd="sng" algn="ctr">
              <a:solidFill>
                <a:schemeClr val="tx1"/>
              </a:solidFill>
              <a:prstDash val="solid"/>
              <a:headEnd type="triangle"/>
              <a:tailEnd type="triangle"/>
            </a:ln>
            <a:effectLst/>
          </p:spPr>
        </p:cxnSp>
        <p:sp>
          <p:nvSpPr>
            <p:cNvPr id="22" name="TextBox 21"/>
            <p:cNvSpPr txBox="1"/>
            <p:nvPr/>
          </p:nvSpPr>
          <p:spPr>
            <a:xfrm>
              <a:off x="7111713" y="3059109"/>
              <a:ext cx="1393330" cy="40011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defRPr/>
              </a:pPr>
              <a:r>
                <a:rPr lang="en-US" sz="2000" kern="0" dirty="0">
                  <a:latin typeface="Calibri" panose="020F0502020204030204" pitchFamily="34" charset="0"/>
                  <a:cs typeface="Calibri" panose="020F0502020204030204" pitchFamily="34" charset="0"/>
                </a:rPr>
                <a:t>110°F (43C)</a:t>
              </a:r>
            </a:p>
          </p:txBody>
        </p:sp>
        <p:sp>
          <p:nvSpPr>
            <p:cNvPr id="20" name="Rectangle 19"/>
            <p:cNvSpPr/>
            <p:nvPr/>
          </p:nvSpPr>
          <p:spPr>
            <a:xfrm>
              <a:off x="2796790" y="3513197"/>
              <a:ext cx="3121810" cy="480766"/>
            </a:xfrm>
            <a:prstGeom prst="rect">
              <a:avLst/>
            </a:prstGeom>
            <a:gradFill>
              <a:gsLst>
                <a:gs pos="39000">
                  <a:srgbClr val="1F497D">
                    <a:lumMod val="40000"/>
                    <a:lumOff val="60000"/>
                  </a:srgbClr>
                </a:gs>
                <a:gs pos="81000">
                  <a:srgbClr val="FF7C80"/>
                </a:gs>
                <a:gs pos="100000">
                  <a:srgbClr val="FF5D5D"/>
                </a:gs>
              </a:gsLst>
              <a:lin ang="0" scaled="0"/>
            </a:gra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Minion Pro"/>
              </a:endParaRPr>
            </a:p>
          </p:txBody>
        </p:sp>
        <p:sp>
          <p:nvSpPr>
            <p:cNvPr id="21" name="Rectangle 20"/>
            <p:cNvSpPr/>
            <p:nvPr/>
          </p:nvSpPr>
          <p:spPr>
            <a:xfrm>
              <a:off x="5916815" y="3513195"/>
              <a:ext cx="2086862" cy="480766"/>
            </a:xfrm>
            <a:prstGeom prst="rect">
              <a:avLst/>
            </a:prstGeom>
            <a:gradFill>
              <a:gsLst>
                <a:gs pos="0">
                  <a:srgbClr val="FF5D5D"/>
                </a:gs>
                <a:gs pos="100000">
                  <a:srgbClr val="FF0000"/>
                </a:gs>
              </a:gsLst>
              <a:lin ang="0" scaled="0"/>
            </a:gradFill>
            <a:ln w="25400" cap="flat" cmpd="sng" algn="ctr">
              <a:solidFill>
                <a:sysClr val="windowText" lastClr="000000"/>
              </a:solidFill>
              <a:prstDash val="solid"/>
            </a:ln>
            <a:effectLst/>
          </p:spPr>
          <p:txBody>
            <a:bodyPr rtlCol="0" anchor="ctr"/>
            <a:lstStyle/>
            <a:p>
              <a:pPr algn="ctr">
                <a:defRPr/>
              </a:pPr>
              <a:endParaRPr lang="en-US" kern="0">
                <a:solidFill>
                  <a:prstClr val="white"/>
                </a:solidFill>
                <a:latin typeface="Minion Pro"/>
              </a:endParaRPr>
            </a:p>
          </p:txBody>
        </p:sp>
      </p:grpSp>
      <p:sp>
        <p:nvSpPr>
          <p:cNvPr id="14" name="TextBox 13">
            <a:extLst>
              <a:ext uri="{FF2B5EF4-FFF2-40B4-BE49-F238E27FC236}">
                <a16:creationId xmlns:a16="http://schemas.microsoft.com/office/drawing/2014/main" id="{6DF8CD5E-7982-4178-9F63-34D2B67A8B51}"/>
              </a:ext>
            </a:extLst>
          </p:cNvPr>
          <p:cNvSpPr txBox="1"/>
          <p:nvPr/>
        </p:nvSpPr>
        <p:spPr>
          <a:xfrm>
            <a:off x="3453024" y="3790740"/>
            <a:ext cx="113364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defRPr/>
            </a:pPr>
            <a:r>
              <a:rPr lang="en-US" sz="2000" kern="0" dirty="0">
                <a:latin typeface="Calibri" panose="020F0502020204030204" pitchFamily="34" charset="0"/>
                <a:cs typeface="Calibri" panose="020F0502020204030204" pitchFamily="34" charset="0"/>
              </a:rPr>
              <a:t>45°F (6C)</a:t>
            </a: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D1ED06C6-ADA1-4390-842D-464DCAA76B9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3307" y="953894"/>
            <a:ext cx="2450990" cy="26960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31553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775" y="151846"/>
            <a:ext cx="7886700" cy="1005289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Staging Controller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449BADB-6FC7-49F9-9346-F8D277FA831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8750" t="23813" r="29891" b="11170"/>
          <a:stretch/>
        </p:blipFill>
        <p:spPr>
          <a:xfrm>
            <a:off x="2046899" y="1016710"/>
            <a:ext cx="8098202" cy="55530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766131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6316" y="158596"/>
            <a:ext cx="7886700" cy="1005289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Packaged Skids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2435217-E2DB-459A-8086-10F292E913DD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96461" y="2041139"/>
            <a:ext cx="5930455" cy="3532488"/>
          </a:xfrm>
          <a:prstGeom prst="rect">
            <a:avLst/>
          </a:prstGeom>
        </p:spPr>
      </p:pic>
      <p:sp>
        <p:nvSpPr>
          <p:cNvPr id="5" name="Content Placeholder 2">
            <a:extLst>
              <a:ext uri="{FF2B5EF4-FFF2-40B4-BE49-F238E27FC236}">
                <a16:creationId xmlns:a16="http://schemas.microsoft.com/office/drawing/2014/main" id="{6AA3E44A-651F-4910-AF4E-0F8AF282D2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65084" y="1927376"/>
            <a:ext cx="4802046" cy="3390060"/>
          </a:xfrm>
        </p:spPr>
        <p:txBody>
          <a:bodyPr vert="horz" lIns="91440" tIns="45720" rIns="91440" bIns="45720" rtlCol="0">
            <a:noAutofit/>
          </a:bodyPr>
          <a:lstStyle/>
          <a:p>
            <a:pPr lvl="1">
              <a:lnSpc>
                <a:spcPct val="200000"/>
              </a:lnSpc>
            </a:pPr>
            <a:r>
              <a:rPr lang="en-US" sz="2400" dirty="0"/>
              <a:t>Colmac piping method and required plumbing components</a:t>
            </a:r>
          </a:p>
          <a:p>
            <a:pPr lvl="1">
              <a:lnSpc>
                <a:spcPct val="200000"/>
              </a:lnSpc>
            </a:pPr>
            <a:r>
              <a:rPr lang="en-US" sz="2400" dirty="0"/>
              <a:t>Factory assembled and tested</a:t>
            </a:r>
          </a:p>
          <a:p>
            <a:pPr lvl="1">
              <a:lnSpc>
                <a:spcPct val="200000"/>
              </a:lnSpc>
            </a:pPr>
            <a:r>
              <a:rPr lang="en-US" sz="2400" dirty="0"/>
              <a:t>Copper, Stainless or Aquatherm</a:t>
            </a:r>
          </a:p>
          <a:p>
            <a:pPr lvl="1">
              <a:lnSpc>
                <a:spcPct val="200000"/>
              </a:lnSpc>
            </a:pP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258146706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0775" y="151846"/>
            <a:ext cx="7886700" cy="1005289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Packaged Skids</a:t>
            </a:r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495509" y="2126158"/>
            <a:ext cx="6297941" cy="2873225"/>
          </a:xfrm>
        </p:spPr>
        <p:txBody>
          <a:bodyPr vert="horz" lIns="91440" tIns="45720" rIns="91440" bIns="45720" rtlCol="0">
            <a:noAutofit/>
          </a:bodyPr>
          <a:lstStyle/>
          <a:p>
            <a:pPr lvl="1">
              <a:lnSpc>
                <a:spcPct val="200000"/>
              </a:lnSpc>
              <a:spcBef>
                <a:spcPts val="2400"/>
              </a:spcBef>
            </a:pPr>
            <a:r>
              <a:rPr lang="en-US" sz="2400" dirty="0"/>
              <a:t>Copper, Stainless or </a:t>
            </a:r>
            <a:r>
              <a:rPr lang="en-US" sz="2400" dirty="0" err="1"/>
              <a:t>Aquatherm</a:t>
            </a:r>
            <a:endParaRPr lang="en-US" sz="2400" dirty="0"/>
          </a:p>
          <a:p>
            <a:pPr lvl="1">
              <a:lnSpc>
                <a:spcPct val="200000"/>
              </a:lnSpc>
              <a:spcBef>
                <a:spcPts val="2400"/>
              </a:spcBef>
            </a:pPr>
            <a:r>
              <a:rPr lang="en-US" sz="2400" dirty="0"/>
              <a:t>Other specified components</a:t>
            </a:r>
          </a:p>
          <a:p>
            <a:pPr lvl="1">
              <a:lnSpc>
                <a:spcPct val="200000"/>
              </a:lnSpc>
              <a:spcBef>
                <a:spcPts val="2400"/>
              </a:spcBef>
            </a:pPr>
            <a:r>
              <a:rPr lang="en-US" sz="2400" dirty="0"/>
              <a:t>Master controller for entire hot water system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6FACE965-D145-40EE-B5C3-6BCE4C226EC9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87484" y="1157135"/>
            <a:ext cx="4333741" cy="4992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42798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440415" y="1888581"/>
            <a:ext cx="5311171" cy="1720121"/>
          </a:xfrm>
          <a:prstGeom prst="rect">
            <a:avLst/>
          </a:prstGeom>
        </p:spPr>
      </p:pic>
      <p:sp>
        <p:nvSpPr>
          <p:cNvPr id="3" name="Title 1">
            <a:extLst>
              <a:ext uri="{FF2B5EF4-FFF2-40B4-BE49-F238E27FC236}">
                <a16:creationId xmlns:a16="http://schemas.microsoft.com/office/drawing/2014/main" id="{578D8FC2-CAE7-46D1-B4E4-2DF87B4F06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52650" y="4237705"/>
            <a:ext cx="7886700" cy="1211807"/>
          </a:xfrm>
        </p:spPr>
        <p:txBody>
          <a:bodyPr>
            <a:norm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r>
              <a:rPr lang="en-US" sz="2400" dirty="0"/>
              <a:t>Additional resources available at</a:t>
            </a:r>
            <a:br>
              <a:rPr lang="en-US" sz="2400" dirty="0"/>
            </a:br>
            <a:r>
              <a:rPr lang="en-US" dirty="0"/>
              <a:t>colmacwaterheat.com</a:t>
            </a:r>
            <a:endParaRPr lang="en-US" sz="2800" dirty="0"/>
          </a:p>
        </p:txBody>
      </p:sp>
      <p:sp>
        <p:nvSpPr>
          <p:cNvPr id="4" name="Title 1">
            <a:extLst>
              <a:ext uri="{FF2B5EF4-FFF2-40B4-BE49-F238E27FC236}">
                <a16:creationId xmlns:a16="http://schemas.microsoft.com/office/drawing/2014/main" id="{BC3A4302-8C2E-43A9-B643-06CDE91A73E6}"/>
              </a:ext>
            </a:extLst>
          </p:cNvPr>
          <p:cNvSpPr txBox="1">
            <a:spLocks/>
          </p:cNvSpPr>
          <p:nvPr/>
        </p:nvSpPr>
        <p:spPr>
          <a:xfrm>
            <a:off x="2152650" y="3566652"/>
            <a:ext cx="7886700" cy="67105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6858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kern="1200">
                <a:solidFill>
                  <a:schemeClr val="tx1"/>
                </a:solidFill>
                <a:latin typeface="Calibri" panose="020F0502020204030204" pitchFamily="34" charset="0"/>
                <a:ea typeface="+mj-ea"/>
                <a:cs typeface="Calibri" panose="020F0502020204030204" pitchFamily="34" charset="0"/>
              </a:defRPr>
            </a:lvl1pPr>
          </a:lstStyle>
          <a:p>
            <a:pPr algn="ctr">
              <a:lnSpc>
                <a:spcPct val="100000"/>
              </a:lnSpc>
              <a:spcBef>
                <a:spcPts val="0"/>
              </a:spcBef>
              <a:spcAft>
                <a:spcPts val="1800"/>
              </a:spcAft>
            </a:pP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146509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625006" y="135801"/>
            <a:ext cx="8319225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4000" b="0" spc="-300"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effectLst/>
                <a:latin typeface="BankGothic Md BT"/>
              </a:rPr>
              <a:t>HFC Refrigerants</a:t>
            </a:r>
          </a:p>
        </p:txBody>
      </p:sp>
      <p:pic>
        <p:nvPicPr>
          <p:cNvPr id="82" name="Picture 81">
            <a:extLst>
              <a:ext uri="{FF2B5EF4-FFF2-40B4-BE49-F238E27FC236}">
                <a16:creationId xmlns:a16="http://schemas.microsoft.com/office/drawing/2014/main" id="{64D35DE6-5D9D-4D33-9A4D-4BB80DC5E6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57453" y="2034619"/>
            <a:ext cx="1873527" cy="3306224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D3D4797E-CE9B-46EC-904D-E2EBE08E8F51}"/>
              </a:ext>
            </a:extLst>
          </p:cNvPr>
          <p:cNvSpPr/>
          <p:nvPr/>
        </p:nvSpPr>
        <p:spPr>
          <a:xfrm>
            <a:off x="339970" y="1706750"/>
            <a:ext cx="7186246" cy="3751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lnSpc>
                <a:spcPct val="150000"/>
              </a:lnSpc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R-410a   	GWP: 2,088</a:t>
            </a:r>
          </a:p>
          <a:p>
            <a:pPr marL="1257300" lvl="2" indent="-342900">
              <a:lnSpc>
                <a:spcPct val="150000"/>
              </a:lnSpc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R-134a	GWP: 1,430</a:t>
            </a:r>
          </a:p>
          <a:p>
            <a:pPr marL="1257300" lvl="2" indent="-342900">
              <a:lnSpc>
                <a:spcPct val="150000"/>
              </a:lnSpc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Common components and servicing</a:t>
            </a:r>
          </a:p>
          <a:p>
            <a:pPr marL="1257300" lvl="2" indent="-342900">
              <a:lnSpc>
                <a:spcPct val="150000"/>
              </a:lnSpc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Phasing out to HFO replacements</a:t>
            </a:r>
          </a:p>
        </p:txBody>
      </p:sp>
    </p:spTree>
    <p:extLst>
      <p:ext uri="{BB962C8B-B14F-4D97-AF65-F5344CB8AC3E}">
        <p14:creationId xmlns:p14="http://schemas.microsoft.com/office/powerpoint/2010/main" val="1417933838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625006" y="135801"/>
            <a:ext cx="8319225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4000" b="0" spc="-300"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effectLst/>
                <a:latin typeface="BankGothic Md BT"/>
              </a:rPr>
              <a:t>Natural Refrigerants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49170C01-D584-4B9B-8612-44F473BA6924}"/>
              </a:ext>
            </a:extLst>
          </p:cNvPr>
          <p:cNvSpPr/>
          <p:nvPr/>
        </p:nvSpPr>
        <p:spPr>
          <a:xfrm>
            <a:off x="437161" y="1285755"/>
            <a:ext cx="8319225" cy="46599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257300" lvl="2" indent="-34290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R-744 (CO2)		GWP: 1</a:t>
            </a:r>
          </a:p>
          <a:p>
            <a:pPr marL="1257300" lvl="2" indent="-34290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R-717 (Ammonia)	GWP: 0</a:t>
            </a:r>
          </a:p>
          <a:p>
            <a:pPr marL="1257300" lvl="2" indent="-34290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R-290a (Propane)	GWP: 3</a:t>
            </a:r>
          </a:p>
          <a:p>
            <a:pPr marL="1257300" lvl="2" indent="-34290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Low-temperature operation</a:t>
            </a:r>
          </a:p>
          <a:p>
            <a:pPr marL="1257300" lvl="2" indent="-34290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Limited components and servicing</a:t>
            </a:r>
          </a:p>
          <a:p>
            <a:pPr marL="1257300" lvl="2" indent="-342900">
              <a:lnSpc>
                <a:spcPct val="150000"/>
              </a:lnSpc>
              <a:spcBef>
                <a:spcPts val="12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Pressure, flammability, toxicity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19E1CEC-19A8-462E-918F-382128BBA9F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14686" y="1799613"/>
            <a:ext cx="1021955" cy="3895725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</p:spTree>
    <p:extLst>
      <p:ext uri="{BB962C8B-B14F-4D97-AF65-F5344CB8AC3E}">
        <p14:creationId xmlns:p14="http://schemas.microsoft.com/office/powerpoint/2010/main" val="1483879963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625006" y="135801"/>
            <a:ext cx="8319225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 defTabSz="914400">
              <a:lnSpc>
                <a:spcPct val="90000"/>
              </a:lnSpc>
              <a:spcBef>
                <a:spcPct val="0"/>
              </a:spcBef>
              <a:buNone/>
              <a:defRPr sz="4000" b="0" spc="-300">
                <a:effectLst>
                  <a:outerShdw blurRad="469900" dist="342900" dir="5400000" sy="-20000" rotWithShape="0">
                    <a:prstClr val="black">
                      <a:alpha val="66000"/>
                    </a:prstClr>
                  </a:outerShdw>
                </a:effectLst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sz="3600" dirty="0">
                <a:solidFill>
                  <a:schemeClr val="bg1"/>
                </a:solidFill>
                <a:effectLst/>
                <a:latin typeface="BankGothic Md BT"/>
              </a:rPr>
              <a:t>HFO Refrigerants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168D25A-8BBD-4CAA-B7C2-713F4F53D37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901"/>
          <a:stretch/>
        </p:blipFill>
        <p:spPr>
          <a:xfrm>
            <a:off x="7829157" y="1229514"/>
            <a:ext cx="3619500" cy="4137692"/>
          </a:xfrm>
          <a:prstGeom prst="rect">
            <a:avLst/>
          </a:prstGeom>
          <a:effectLst>
            <a:outerShdw blurRad="76200" dir="18900000" sy="23000" kx="-1200000" algn="bl" rotWithShape="0">
              <a:prstClr val="black">
                <a:alpha val="20000"/>
              </a:prstClr>
            </a:outerShdw>
          </a:effec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44A05556-0C44-4A8E-8052-62F42536A4DF}"/>
              </a:ext>
            </a:extLst>
          </p:cNvPr>
          <p:cNvSpPr/>
          <p:nvPr/>
        </p:nvSpPr>
        <p:spPr>
          <a:xfrm>
            <a:off x="625006" y="1742028"/>
            <a:ext cx="7639763" cy="37519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800100" lvl="1" indent="-342900">
              <a:lnSpc>
                <a:spcPct val="150000"/>
              </a:lnSpc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R-1234yf	GWP: 1</a:t>
            </a:r>
          </a:p>
          <a:p>
            <a:pPr marL="800100" lvl="1" indent="-342900">
              <a:lnSpc>
                <a:spcPct val="150000"/>
              </a:lnSpc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R-1234ze	GWP: 1</a:t>
            </a:r>
          </a:p>
          <a:p>
            <a:pPr marL="800100" lvl="1" indent="-342900">
              <a:lnSpc>
                <a:spcPct val="150000"/>
              </a:lnSpc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Currently limited component availability</a:t>
            </a:r>
          </a:p>
          <a:p>
            <a:pPr marL="800100" lvl="1" indent="-342900">
              <a:lnSpc>
                <a:spcPct val="150000"/>
              </a:lnSpc>
              <a:spcBef>
                <a:spcPts val="3000"/>
              </a:spcBef>
              <a:buFont typeface="Wingdings" panose="05000000000000000000" pitchFamily="2" charset="2"/>
              <a:buChar char="§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 Flammability: A2L, A3 Classifications</a:t>
            </a:r>
          </a:p>
        </p:txBody>
      </p:sp>
    </p:spTree>
    <p:extLst>
      <p:ext uri="{BB962C8B-B14F-4D97-AF65-F5344CB8AC3E}">
        <p14:creationId xmlns:p14="http://schemas.microsoft.com/office/powerpoint/2010/main" val="4845044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675972" y="185503"/>
            <a:ext cx="6659990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0" spc="-300">
                <a:solidFill>
                  <a:schemeClr val="bg1"/>
                </a:solidFill>
                <a:effectLst/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dirty="0">
                <a:latin typeface="BankGothic Md BT" panose="020B0807020203060204"/>
              </a:rPr>
              <a:t>Large-scale Applications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3E675B-777C-4858-9359-C1AC7C3A7D59}"/>
              </a:ext>
            </a:extLst>
          </p:cNvPr>
          <p:cNvSpPr txBox="1">
            <a:spLocks/>
          </p:cNvSpPr>
          <p:nvPr/>
        </p:nvSpPr>
        <p:spPr>
          <a:xfrm>
            <a:off x="322061" y="1816167"/>
            <a:ext cx="3386074" cy="410797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Multifamily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Hotels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Dormitories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Barracks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Schools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CFB0823B-B2C1-4FFC-88D9-D834BA0A96F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3473" t="9965" r="12900" b="5160"/>
          <a:stretch/>
        </p:blipFill>
        <p:spPr>
          <a:xfrm>
            <a:off x="3473731" y="1930127"/>
            <a:ext cx="5244538" cy="3397736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D4904155-9520-47ED-9490-D8CCF93119B2}"/>
              </a:ext>
            </a:extLst>
          </p:cNvPr>
          <p:cNvSpPr txBox="1">
            <a:spLocks/>
          </p:cNvSpPr>
          <p:nvPr/>
        </p:nvSpPr>
        <p:spPr>
          <a:xfrm>
            <a:off x="8718269" y="2405288"/>
            <a:ext cx="3386074" cy="24474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Net Zero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Passive House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LEED</a:t>
            </a:r>
          </a:p>
        </p:txBody>
      </p:sp>
    </p:spTree>
    <p:extLst>
      <p:ext uri="{BB962C8B-B14F-4D97-AF65-F5344CB8AC3E}">
        <p14:creationId xmlns:p14="http://schemas.microsoft.com/office/powerpoint/2010/main" val="34385527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805644" y="151947"/>
            <a:ext cx="8365448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b="0" spc="-300">
                <a:solidFill>
                  <a:schemeClr val="bg1"/>
                </a:solidFill>
                <a:effectLst/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Benefits of HPWHs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3E675B-777C-4858-9359-C1AC7C3A7D59}"/>
              </a:ext>
            </a:extLst>
          </p:cNvPr>
          <p:cNvSpPr txBox="1">
            <a:spLocks/>
          </p:cNvSpPr>
          <p:nvPr/>
        </p:nvSpPr>
        <p:spPr>
          <a:xfrm>
            <a:off x="6096000" y="1187724"/>
            <a:ext cx="5946913" cy="488011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indent="0" algn="r" defTabSz="9144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</a:defRPr>
            </a:lvl1pPr>
            <a:lvl2pPr marL="800100" lvl="1" indent="-342900" defTabSz="914400">
              <a:lnSpc>
                <a:spcPct val="125000"/>
              </a:lnSpc>
              <a:spcBef>
                <a:spcPts val="1800"/>
              </a:spcBef>
              <a:buFont typeface="Wingdings" panose="05000000000000000000" pitchFamily="2" charset="2"/>
              <a:buChar char="§"/>
              <a:defRPr sz="2400">
                <a:latin typeface="Arial" panose="020B0604020202020204" pitchFamily="34" charset="0"/>
                <a:cs typeface="Arial" panose="020B0604020202020204" pitchFamily="34" charset="0"/>
              </a:defRPr>
            </a:lvl2pPr>
            <a:lvl3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3pPr>
            <a:lvl4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4pPr>
            <a:lvl5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</a:defRPr>
            </a:lvl5pPr>
            <a:lvl6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6pPr>
            <a:lvl7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7pPr>
            <a:lvl8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8pPr>
            <a:lvl9pPr indent="0" algn="ctr" defTabSz="9144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/>
            </a:lvl9pPr>
          </a:lstStyle>
          <a:p>
            <a:pPr lvl="1"/>
            <a:endParaRPr lang="en-US" dirty="0"/>
          </a:p>
          <a:p>
            <a:pPr lvl="1">
              <a:lnSpc>
                <a:spcPct val="150000"/>
              </a:lnSpc>
              <a:spcBef>
                <a:spcPts val="2400"/>
              </a:spcBef>
            </a:pPr>
            <a:r>
              <a:rPr lang="en-US" dirty="0"/>
              <a:t>Electrification</a:t>
            </a:r>
          </a:p>
          <a:p>
            <a:pPr lvl="1">
              <a:lnSpc>
                <a:spcPct val="150000"/>
              </a:lnSpc>
              <a:spcBef>
                <a:spcPts val="2400"/>
              </a:spcBef>
            </a:pPr>
            <a:r>
              <a:rPr lang="en-US" dirty="0"/>
              <a:t>High Efficiency [COPs of 1.5 - 6]</a:t>
            </a:r>
          </a:p>
          <a:p>
            <a:pPr lvl="1">
              <a:lnSpc>
                <a:spcPct val="150000"/>
              </a:lnSpc>
              <a:spcBef>
                <a:spcPts val="2400"/>
              </a:spcBef>
            </a:pPr>
            <a:r>
              <a:rPr lang="en-US" dirty="0"/>
              <a:t>Free cooling or heat recovery</a:t>
            </a:r>
          </a:p>
          <a:p>
            <a:pPr lvl="1">
              <a:lnSpc>
                <a:spcPct val="150000"/>
              </a:lnSpc>
              <a:spcBef>
                <a:spcPts val="2400"/>
              </a:spcBef>
            </a:pPr>
            <a:r>
              <a:rPr lang="en-US" dirty="0"/>
              <a:t>Load shifting, night operation</a:t>
            </a:r>
          </a:p>
          <a:p>
            <a:pPr lvl="1">
              <a:lnSpc>
                <a:spcPct val="150000"/>
              </a:lnSpc>
              <a:spcBef>
                <a:spcPts val="2400"/>
              </a:spcBef>
            </a:pPr>
            <a:r>
              <a:rPr lang="en-US" dirty="0"/>
              <a:t>No exhaust piping or waste streams</a:t>
            </a:r>
          </a:p>
          <a:p>
            <a:pPr lvl="1">
              <a:lnSpc>
                <a:spcPct val="150000"/>
              </a:lnSpc>
              <a:spcBef>
                <a:spcPts val="2400"/>
              </a:spcBef>
            </a:pPr>
            <a:r>
              <a:rPr lang="en-US" dirty="0"/>
              <a:t>Low Maintenance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9ACA7D8B-BEDF-41D0-B532-AF38F87EA51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957" y="1977565"/>
            <a:ext cx="5295612" cy="3300433"/>
          </a:xfrm>
          <a:prstGeom prst="rect">
            <a:avLst/>
          </a:prstGeom>
          <a:ln w="1270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111159883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1">
            <a:extLst>
              <a:ext uri="{FF2B5EF4-FFF2-40B4-BE49-F238E27FC236}">
                <a16:creationId xmlns:a16="http://schemas.microsoft.com/office/drawing/2014/main" id="{79A5EC68-0B5F-4B4A-937A-F2EDCD38D1E4}"/>
              </a:ext>
            </a:extLst>
          </p:cNvPr>
          <p:cNvSpPr txBox="1">
            <a:spLocks/>
          </p:cNvSpPr>
          <p:nvPr/>
        </p:nvSpPr>
        <p:spPr>
          <a:xfrm>
            <a:off x="880772" y="177358"/>
            <a:ext cx="8365448" cy="721313"/>
          </a:xfrm>
          <a:prstGeom prst="rect">
            <a:avLst/>
          </a:prstGeom>
        </p:spPr>
        <p:txBody>
          <a:bodyPr vert="horz" wrap="none" lIns="91440" tIns="45720" rIns="91440" bIns="45720" rtlCol="0" anchor="t">
            <a:noAutofit/>
          </a:bodyPr>
          <a:lstStyle>
            <a:defPPr>
              <a:defRPr lang="en-US"/>
            </a:defPPr>
            <a:lvl1pPr>
              <a:lnSpc>
                <a:spcPct val="90000"/>
              </a:lnSpc>
              <a:spcBef>
                <a:spcPct val="0"/>
              </a:spcBef>
              <a:buNone/>
              <a:defRPr sz="3600" spc="-300">
                <a:solidFill>
                  <a:schemeClr val="bg1"/>
                </a:solidFill>
                <a:latin typeface="BankGothic Md BT" panose="020B080702020306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Sizing New HPWH Systems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0A3E675B-777C-4858-9359-C1AC7C3A7D59}"/>
              </a:ext>
            </a:extLst>
          </p:cNvPr>
          <p:cNvSpPr txBox="1">
            <a:spLocks/>
          </p:cNvSpPr>
          <p:nvPr/>
        </p:nvSpPr>
        <p:spPr>
          <a:xfrm>
            <a:off x="5513200" y="1682744"/>
            <a:ext cx="6305175" cy="3492511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Longer runtimes, lower GPH recovery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Pair with storage for peak load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Select units for lowest design temperature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Stage off units during warmer months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7CFB2999-3F0F-4FF2-BE84-A48AE77E1EB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778" r="7767" b="32436"/>
          <a:stretch/>
        </p:blipFill>
        <p:spPr>
          <a:xfrm>
            <a:off x="373625" y="1682744"/>
            <a:ext cx="5345356" cy="3637999"/>
          </a:xfrm>
          <a:prstGeom prst="rect">
            <a:avLst/>
          </a:prstGeom>
          <a:ln>
            <a:solidFill>
              <a:sysClr val="windowText" lastClr="000000"/>
            </a:solidFill>
          </a:ln>
        </p:spPr>
      </p:pic>
    </p:spTree>
    <p:extLst>
      <p:ext uri="{BB962C8B-B14F-4D97-AF65-F5344CB8AC3E}">
        <p14:creationId xmlns:p14="http://schemas.microsoft.com/office/powerpoint/2010/main" val="419387446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05203" y="200471"/>
            <a:ext cx="7886700" cy="1005289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Required Design Information</a:t>
            </a:r>
          </a:p>
        </p:txBody>
      </p:sp>
      <p:sp>
        <p:nvSpPr>
          <p:cNvPr id="8" name="Content Placeholder 2"/>
          <p:cNvSpPr>
            <a:spLocks noGrp="1"/>
          </p:cNvSpPr>
          <p:nvPr>
            <p:ph idx="1"/>
          </p:nvPr>
        </p:nvSpPr>
        <p:spPr>
          <a:xfrm>
            <a:off x="553402" y="1331911"/>
            <a:ext cx="6862954" cy="4620279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800100" lvl="1" indent="-342900" defTabSz="914400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Source type</a:t>
            </a:r>
          </a:p>
          <a:p>
            <a:pPr marL="800100" lvl="1" indent="-342900" defTabSz="914400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Min and max source design temperatures</a:t>
            </a:r>
          </a:p>
          <a:p>
            <a:pPr marL="800100" lvl="1" indent="-342900" defTabSz="914400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Water temperatures (Supply, stored, mixed)</a:t>
            </a:r>
          </a:p>
          <a:p>
            <a:pPr marL="800100" lvl="1" indent="-342900" defTabSz="914400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Building/usage type(s)</a:t>
            </a:r>
          </a:p>
          <a:p>
            <a:pPr marL="800100" lvl="1" indent="-342900" defTabSz="914400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Total daily usage and peak hour usage           (or building details)</a:t>
            </a:r>
          </a:p>
          <a:p>
            <a:pPr marL="800100" lvl="1" indent="-342900" defTabSz="914400">
              <a:lnSpc>
                <a:spcPct val="15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Building loop losses (</a:t>
            </a:r>
            <a:r>
              <a:rPr lang="en-US" sz="2200" dirty="0" err="1">
                <a:latin typeface="Arial" panose="020B0604020202020204" pitchFamily="34" charset="0"/>
                <a:cs typeface="Arial" panose="020B0604020202020204" pitchFamily="34" charset="0"/>
              </a:rPr>
              <a:t>btuh</a:t>
            </a:r>
            <a:r>
              <a:rPr lang="en-US" sz="22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59372" y="1443262"/>
            <a:ext cx="3406580" cy="43975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39064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854" y="155203"/>
            <a:ext cx="7886700" cy="658713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Total Daily Usage Sizing</a:t>
            </a:r>
          </a:p>
        </p:txBody>
      </p:sp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EEB182-1F91-4EF5-8BF9-01F468AAF329}"/>
              </a:ext>
            </a:extLst>
          </p:cNvPr>
          <p:cNvSpPr txBox="1">
            <a:spLocks/>
          </p:cNvSpPr>
          <p:nvPr/>
        </p:nvSpPr>
        <p:spPr>
          <a:xfrm>
            <a:off x="174945" y="1333377"/>
            <a:ext cx="6265612" cy="4659918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Estimate Occupancy</a:t>
            </a:r>
          </a:p>
          <a:p>
            <a:pPr marL="800100" lvl="1" indent="-342900" algn="l">
              <a:lnSpc>
                <a:spcPct val="200000"/>
              </a:lnSpc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ASPE/ASHRAE Daily Usage Per Person</a:t>
            </a:r>
          </a:p>
          <a:p>
            <a:pPr marL="800100" lvl="1" indent="-342900" algn="l">
              <a:lnSpc>
                <a:spcPct val="200000"/>
              </a:lnSpc>
              <a:spcBef>
                <a:spcPts val="24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HPWH Required Recovery =                     Daily Usage / Desired Run Hours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6C829CE-B89F-4182-AB40-88EFAB2C00D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9756" t="25618" r="37065" b="30284"/>
          <a:stretch/>
        </p:blipFill>
        <p:spPr>
          <a:xfrm>
            <a:off x="6440557" y="1628488"/>
            <a:ext cx="5002103" cy="3601023"/>
          </a:xfrm>
          <a:prstGeom prst="rect">
            <a:avLst/>
          </a:prstGeom>
          <a:ln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9647102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0854" y="155203"/>
            <a:ext cx="7886700" cy="658713"/>
          </a:xfrm>
        </p:spPr>
        <p:txBody>
          <a:bodyPr vert="horz" wrap="none" lIns="91440" tIns="45720" rIns="91440" bIns="45720" rtlCol="0" anchor="t">
            <a:noAutofit/>
          </a:bodyPr>
          <a:lstStyle/>
          <a:p>
            <a:pPr defTabSz="914400"/>
            <a:r>
              <a:rPr lang="en-US" sz="3600" spc="-300" dirty="0">
                <a:solidFill>
                  <a:schemeClr val="bg1"/>
                </a:solidFill>
                <a:latin typeface="BankGothic Md BT" panose="020B0807020203060204" pitchFamily="34" charset="0"/>
                <a:cs typeface="+mj-cs"/>
              </a:rPr>
              <a:t>Daily Usage Profiles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01681" y="2052375"/>
            <a:ext cx="5478362" cy="2753249"/>
          </a:xfrm>
          <a:prstGeom prst="rect">
            <a:avLst/>
          </a:prstGeom>
        </p:spPr>
      </p:pic>
      <p:sp>
        <p:nvSpPr>
          <p:cNvPr id="4" name="Content Placeholder 2">
            <a:extLst>
              <a:ext uri="{FF2B5EF4-FFF2-40B4-BE49-F238E27FC236}">
                <a16:creationId xmlns:a16="http://schemas.microsoft.com/office/drawing/2014/main" id="{EAEEB182-1F91-4EF5-8BF9-01F468AAF329}"/>
              </a:ext>
            </a:extLst>
          </p:cNvPr>
          <p:cNvSpPr txBox="1">
            <a:spLocks/>
          </p:cNvSpPr>
          <p:nvPr/>
        </p:nvSpPr>
        <p:spPr>
          <a:xfrm>
            <a:off x="110532" y="1575303"/>
            <a:ext cx="5985468" cy="3971387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marL="0" indent="0" algn="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3200" b="0" kern="1200">
                <a:gradFill flip="none" rotWithShape="1">
                  <a:gsLst>
                    <a:gs pos="15000">
                      <a:schemeClr val="tx2"/>
                    </a:gs>
                    <a:gs pos="73000">
                      <a:schemeClr val="tx2">
                        <a:lumMod val="60000"/>
                        <a:lumOff val="40000"/>
                      </a:schemeClr>
                    </a:gs>
                    <a:gs pos="0">
                      <a:schemeClr val="tx2">
                        <a:lumMod val="90000"/>
                        <a:lumOff val="10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16200000" scaled="1"/>
                  <a:tileRect/>
                </a:gradFill>
                <a:latin typeface="+mj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gradFill>
                  <a:gsLst>
                    <a:gs pos="34000">
                      <a:schemeClr val="tx1">
                        <a:lumMod val="93000"/>
                      </a:schemeClr>
                    </a:gs>
                    <a:gs pos="0">
                      <a:schemeClr val="bg1">
                        <a:lumMod val="25000"/>
                        <a:lumOff val="75000"/>
                      </a:schemeClr>
                    </a:gs>
                    <a:gs pos="100000">
                      <a:schemeClr val="tx2">
                        <a:lumMod val="0"/>
                        <a:lumOff val="100000"/>
                      </a:schemeClr>
                    </a:gs>
                  </a:gsLst>
                  <a:lin ang="4800000" scaled="0"/>
                </a:gra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Hourly Load Profile or Peak 4 </a:t>
            </a:r>
            <a:r>
              <a:rPr lang="en-US" sz="2200" dirty="0" err="1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hr</a:t>
            </a: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usage to size storage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r>
              <a:rPr lang="en-US" sz="22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Size loop heater unit and recirc. tank to match recirc. losses</a:t>
            </a:r>
          </a:p>
          <a:p>
            <a:pPr marL="800100" lvl="1" indent="-342900" algn="l">
              <a:lnSpc>
                <a:spcPct val="200000"/>
              </a:lnSpc>
              <a:spcBef>
                <a:spcPts val="1800"/>
              </a:spcBef>
              <a:buFont typeface="Wingdings" panose="05000000000000000000" pitchFamily="2" charset="2"/>
              <a:buChar char="§"/>
            </a:pPr>
            <a:endParaRPr lang="en-US" sz="2200" dirty="0">
              <a:solidFill>
                <a:schemeClr val="tx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7162276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alibri Light-Constantia">
      <a:majorFont>
        <a:latin typeface="Calibri Light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 panose="02030602050306030303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1" id="{5E7D908C-F32E-4389-BBB8-AA40DFF4E010}" vid="{C75E78EB-21F7-4C7A-90B7-72249AA473AF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WaterHeat Blank 4-3</Template>
  <TotalTime>2696</TotalTime>
  <Words>845</Words>
  <Application>Microsoft Office PowerPoint</Application>
  <PresentationFormat>Widescreen</PresentationFormat>
  <Paragraphs>266</Paragraphs>
  <Slides>38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38</vt:i4>
      </vt:variant>
    </vt:vector>
  </HeadingPairs>
  <TitlesOfParts>
    <vt:vector size="46" baseType="lpstr">
      <vt:lpstr>Arial</vt:lpstr>
      <vt:lpstr>BankGothic Md BT</vt:lpstr>
      <vt:lpstr>Calibri</vt:lpstr>
      <vt:lpstr>Constantia</vt:lpstr>
      <vt:lpstr>Corbel</vt:lpstr>
      <vt:lpstr>Minion Pro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Required Design Information</vt:lpstr>
      <vt:lpstr>Total Daily Usage Sizing</vt:lpstr>
      <vt:lpstr>Daily Usage Profiles</vt:lpstr>
      <vt:lpstr>Single vs Multi Pass Heating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New Cx Series</vt:lpstr>
      <vt:lpstr>New Cx Series</vt:lpstr>
      <vt:lpstr>Cloud-Based Monitoring</vt:lpstr>
      <vt:lpstr>CxV-5: Air Source</vt:lpstr>
      <vt:lpstr>CxA-10 to -30: Air Source</vt:lpstr>
      <vt:lpstr>PowerPoint Presentation</vt:lpstr>
      <vt:lpstr>CxA: Air Source</vt:lpstr>
      <vt:lpstr>CxA Operating Range</vt:lpstr>
      <vt:lpstr>CxA: Air Source</vt:lpstr>
      <vt:lpstr>CxW: Water Source</vt:lpstr>
      <vt:lpstr>CxW Reduced Size</vt:lpstr>
      <vt:lpstr>CxW Operating Range</vt:lpstr>
      <vt:lpstr>Staging Controller</vt:lpstr>
      <vt:lpstr>Packaged Skids</vt:lpstr>
      <vt:lpstr>Packaged Skids</vt:lpstr>
      <vt:lpstr>Additional resources available at colmacwaterheat.com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Brian Culler</dc:creator>
  <cp:lastModifiedBy>Christine Leone</cp:lastModifiedBy>
  <cp:revision>516</cp:revision>
  <cp:lastPrinted>2019-07-09T20:56:11Z</cp:lastPrinted>
  <dcterms:created xsi:type="dcterms:W3CDTF">2017-02-26T06:00:46Z</dcterms:created>
  <dcterms:modified xsi:type="dcterms:W3CDTF">2019-11-13T16:50:49Z</dcterms:modified>
</cp:coreProperties>
</file>